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19" r:id="rId4"/>
    <p:sldId id="320" r:id="rId5"/>
    <p:sldId id="321" r:id="rId6"/>
    <p:sldId id="323" r:id="rId7"/>
    <p:sldId id="324" r:id="rId8"/>
    <p:sldId id="328" r:id="rId9"/>
    <p:sldId id="326" r:id="rId10"/>
    <p:sldId id="327" r:id="rId11"/>
    <p:sldId id="309" r:id="rId12"/>
  </p:sldIdLst>
  <p:sldSz cx="13004800" cy="9753600"/>
  <p:notesSz cx="13004800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457E"/>
    <a:srgbClr val="2776A3"/>
    <a:srgbClr val="F89834"/>
    <a:srgbClr val="64853F"/>
    <a:srgbClr val="BA931F"/>
    <a:srgbClr val="545C61"/>
    <a:srgbClr val="42474C"/>
    <a:srgbClr val="C9DA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8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35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FB788-4B2E-464C-84B1-B771AED3C9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D8A814-EE7C-4551-898A-F0888DD8EEA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B07994CA-9C92-4492-BADF-CD8765EA7062}" type="parTrans" cxnId="{F0B7D51A-972A-4C22-B286-60DC2AE2CB21}">
      <dgm:prSet/>
      <dgm:spPr/>
      <dgm:t>
        <a:bodyPr/>
        <a:lstStyle/>
        <a:p>
          <a:endParaRPr lang="en-GB"/>
        </a:p>
      </dgm:t>
    </dgm:pt>
    <dgm:pt modelId="{D4541A35-23A7-46B0-9D34-0DED4FE151C9}" type="sibTrans" cxnId="{F0B7D51A-972A-4C22-B286-60DC2AE2CB21}">
      <dgm:prSet/>
      <dgm:spPr/>
      <dgm:t>
        <a:bodyPr/>
        <a:lstStyle/>
        <a:p>
          <a:endParaRPr lang="en-GB"/>
        </a:p>
      </dgm:t>
    </dgm:pt>
    <dgm:pt modelId="{E3AF8F75-1AD9-456C-B964-C3FC0C11558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0FE586A-2428-4BA4-8095-F9961A4571B6}" type="parTrans" cxnId="{5A747D67-CF3E-45B7-A00B-9BCE79C21C1E}">
      <dgm:prSet/>
      <dgm:spPr/>
      <dgm:t>
        <a:bodyPr/>
        <a:lstStyle/>
        <a:p>
          <a:endParaRPr lang="en-GB"/>
        </a:p>
      </dgm:t>
    </dgm:pt>
    <dgm:pt modelId="{658700A2-BDD6-4A1C-A22E-4256A398B66A}" type="sibTrans" cxnId="{5A747D67-CF3E-45B7-A00B-9BCE79C21C1E}">
      <dgm:prSet/>
      <dgm:spPr/>
      <dgm:t>
        <a:bodyPr/>
        <a:lstStyle/>
        <a:p>
          <a:endParaRPr lang="en-GB"/>
        </a:p>
      </dgm:t>
    </dgm:pt>
    <dgm:pt modelId="{5C2C3B2E-63A0-4376-B464-F4883176B321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1861FC30-7211-4062-A52B-2E4C81172F31}" type="parTrans" cxnId="{81A0A375-9F7B-473E-B19E-F294B48FB7C5}">
      <dgm:prSet/>
      <dgm:spPr/>
      <dgm:t>
        <a:bodyPr/>
        <a:lstStyle/>
        <a:p>
          <a:endParaRPr lang="en-GB"/>
        </a:p>
      </dgm:t>
    </dgm:pt>
    <dgm:pt modelId="{1EA19C6B-10F8-43AE-8EDD-DEBB62C6A5F8}" type="sibTrans" cxnId="{81A0A375-9F7B-473E-B19E-F294B48FB7C5}">
      <dgm:prSet/>
      <dgm:spPr/>
      <dgm:t>
        <a:bodyPr/>
        <a:lstStyle/>
        <a:p>
          <a:endParaRPr lang="en-GB"/>
        </a:p>
      </dgm:t>
    </dgm:pt>
    <dgm:pt modelId="{F19EC055-4FBD-4179-9C0B-2A415005FD6B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2185BD73-F7CC-4786-BFA5-DD7F92353B3D}" type="parTrans" cxnId="{14E3424C-D48B-4BE9-9ED3-C5E4E3BD359F}">
      <dgm:prSet/>
      <dgm:spPr/>
      <dgm:t>
        <a:bodyPr/>
        <a:lstStyle/>
        <a:p>
          <a:endParaRPr lang="en-GB"/>
        </a:p>
      </dgm:t>
    </dgm:pt>
    <dgm:pt modelId="{8442C70C-A0EC-45BB-951F-8F788DD05C98}" type="sibTrans" cxnId="{14E3424C-D48B-4BE9-9ED3-C5E4E3BD359F}">
      <dgm:prSet/>
      <dgm:spPr/>
      <dgm:t>
        <a:bodyPr/>
        <a:lstStyle/>
        <a:p>
          <a:endParaRPr lang="en-GB"/>
        </a:p>
      </dgm:t>
    </dgm:pt>
    <dgm:pt modelId="{C0A5F845-F68C-455D-BE39-D4687EA1B9B6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CD47809E-6444-456A-84E3-96893A6A27E1}" type="parTrans" cxnId="{814BC579-0AE4-4467-BC28-A79FE4735A7A}">
      <dgm:prSet/>
      <dgm:spPr/>
      <dgm:t>
        <a:bodyPr/>
        <a:lstStyle/>
        <a:p>
          <a:endParaRPr lang="en-GB"/>
        </a:p>
      </dgm:t>
    </dgm:pt>
    <dgm:pt modelId="{DA5C965A-DDD9-4502-91A0-E35E02D05EA6}" type="sibTrans" cxnId="{814BC579-0AE4-4467-BC28-A79FE4735A7A}">
      <dgm:prSet/>
      <dgm:spPr/>
      <dgm:t>
        <a:bodyPr/>
        <a:lstStyle/>
        <a:p>
          <a:endParaRPr lang="en-GB"/>
        </a:p>
      </dgm:t>
    </dgm:pt>
    <dgm:pt modelId="{D3FC9E90-C852-4359-A8CB-487AD09A290E}" type="pres">
      <dgm:prSet presAssocID="{82CFB788-4B2E-464C-84B1-B771AED3C9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9BFDA-ACF8-417B-B7D3-FD9DF1D09F1E}" type="pres">
      <dgm:prSet presAssocID="{ADD8A814-EE7C-4551-898A-F0888DD8EE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C68A6-7111-4EDC-881D-CE7859A7D24B}" type="pres">
      <dgm:prSet presAssocID="{D4541A35-23A7-46B0-9D34-0DED4FE151C9}" presName="sibTrans" presStyleCnt="0"/>
      <dgm:spPr/>
    </dgm:pt>
    <dgm:pt modelId="{B981BCDB-FED3-451A-9E2A-D8187A296720}" type="pres">
      <dgm:prSet presAssocID="{E3AF8F75-1AD9-456C-B964-C3FC0C1155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6B9D7-48B2-4363-B31C-CF31EB037E96}" type="pres">
      <dgm:prSet presAssocID="{658700A2-BDD6-4A1C-A22E-4256A398B66A}" presName="sibTrans" presStyleCnt="0"/>
      <dgm:spPr/>
    </dgm:pt>
    <dgm:pt modelId="{3A5602C8-228D-4F5A-9297-2F08CF960AE8}" type="pres">
      <dgm:prSet presAssocID="{5C2C3B2E-63A0-4376-B464-F4883176B3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5D1EC-0E66-496A-8132-7D49EECE9C78}" type="pres">
      <dgm:prSet presAssocID="{1EA19C6B-10F8-43AE-8EDD-DEBB62C6A5F8}" presName="sibTrans" presStyleCnt="0"/>
      <dgm:spPr/>
    </dgm:pt>
    <dgm:pt modelId="{6BA668D4-29C8-4FA7-8870-638303684448}" type="pres">
      <dgm:prSet presAssocID="{F19EC055-4FBD-4179-9C0B-2A415005FD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F48A8-B5A0-41FB-8466-4888682C2786}" type="pres">
      <dgm:prSet presAssocID="{8442C70C-A0EC-45BB-951F-8F788DD05C98}" presName="sibTrans" presStyleCnt="0"/>
      <dgm:spPr/>
    </dgm:pt>
    <dgm:pt modelId="{3A7806A8-3F49-42FB-941C-66E2F0C4C50D}" type="pres">
      <dgm:prSet presAssocID="{C0A5F845-F68C-455D-BE39-D4687EA1B9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9D406F-AB57-4FB3-B4D0-3E3C3C668FCA}" type="presOf" srcId="{82CFB788-4B2E-464C-84B1-B771AED3C9F3}" destId="{D3FC9E90-C852-4359-A8CB-487AD09A290E}" srcOrd="0" destOrd="0" presId="urn:microsoft.com/office/officeart/2005/8/layout/default"/>
    <dgm:cxn modelId="{9307D123-36F0-4DD4-ACBD-AE1B7D79BD67}" type="presOf" srcId="{C0A5F845-F68C-455D-BE39-D4687EA1B9B6}" destId="{3A7806A8-3F49-42FB-941C-66E2F0C4C50D}" srcOrd="0" destOrd="0" presId="urn:microsoft.com/office/officeart/2005/8/layout/default"/>
    <dgm:cxn modelId="{14E3424C-D48B-4BE9-9ED3-C5E4E3BD359F}" srcId="{82CFB788-4B2E-464C-84B1-B771AED3C9F3}" destId="{F19EC055-4FBD-4179-9C0B-2A415005FD6B}" srcOrd="3" destOrd="0" parTransId="{2185BD73-F7CC-4786-BFA5-DD7F92353B3D}" sibTransId="{8442C70C-A0EC-45BB-951F-8F788DD05C98}"/>
    <dgm:cxn modelId="{F0B7D51A-972A-4C22-B286-60DC2AE2CB21}" srcId="{82CFB788-4B2E-464C-84B1-B771AED3C9F3}" destId="{ADD8A814-EE7C-4551-898A-F0888DD8EEAD}" srcOrd="0" destOrd="0" parTransId="{B07994CA-9C92-4492-BADF-CD8765EA7062}" sibTransId="{D4541A35-23A7-46B0-9D34-0DED4FE151C9}"/>
    <dgm:cxn modelId="{14EB0D1C-8A5E-45E5-8F2D-201943DC6A69}" type="presOf" srcId="{E3AF8F75-1AD9-456C-B964-C3FC0C115582}" destId="{B981BCDB-FED3-451A-9E2A-D8187A296720}" srcOrd="0" destOrd="0" presId="urn:microsoft.com/office/officeart/2005/8/layout/default"/>
    <dgm:cxn modelId="{2294DD6D-8D74-41EC-87E2-87A9B4662EC4}" type="presOf" srcId="{F19EC055-4FBD-4179-9C0B-2A415005FD6B}" destId="{6BA668D4-29C8-4FA7-8870-638303684448}" srcOrd="0" destOrd="0" presId="urn:microsoft.com/office/officeart/2005/8/layout/default"/>
    <dgm:cxn modelId="{81A0A375-9F7B-473E-B19E-F294B48FB7C5}" srcId="{82CFB788-4B2E-464C-84B1-B771AED3C9F3}" destId="{5C2C3B2E-63A0-4376-B464-F4883176B321}" srcOrd="2" destOrd="0" parTransId="{1861FC30-7211-4062-A52B-2E4C81172F31}" sibTransId="{1EA19C6B-10F8-43AE-8EDD-DEBB62C6A5F8}"/>
    <dgm:cxn modelId="{C11BA051-3635-4021-82E6-4AB0EE9C1BB6}" type="presOf" srcId="{5C2C3B2E-63A0-4376-B464-F4883176B321}" destId="{3A5602C8-228D-4F5A-9297-2F08CF960AE8}" srcOrd="0" destOrd="0" presId="urn:microsoft.com/office/officeart/2005/8/layout/default"/>
    <dgm:cxn modelId="{814BC579-0AE4-4467-BC28-A79FE4735A7A}" srcId="{82CFB788-4B2E-464C-84B1-B771AED3C9F3}" destId="{C0A5F845-F68C-455D-BE39-D4687EA1B9B6}" srcOrd="4" destOrd="0" parTransId="{CD47809E-6444-456A-84E3-96893A6A27E1}" sibTransId="{DA5C965A-DDD9-4502-91A0-E35E02D05EA6}"/>
    <dgm:cxn modelId="{5A747D67-CF3E-45B7-A00B-9BCE79C21C1E}" srcId="{82CFB788-4B2E-464C-84B1-B771AED3C9F3}" destId="{E3AF8F75-1AD9-456C-B964-C3FC0C115582}" srcOrd="1" destOrd="0" parTransId="{E0FE586A-2428-4BA4-8095-F9961A4571B6}" sibTransId="{658700A2-BDD6-4A1C-A22E-4256A398B66A}"/>
    <dgm:cxn modelId="{8B1287FD-A15A-48DB-86D1-C15EC40F3BAC}" type="presOf" srcId="{ADD8A814-EE7C-4551-898A-F0888DD8EEAD}" destId="{C869BFDA-ACF8-417B-B7D3-FD9DF1D09F1E}" srcOrd="0" destOrd="0" presId="urn:microsoft.com/office/officeart/2005/8/layout/default"/>
    <dgm:cxn modelId="{6C771FA7-22FA-40D7-BCF0-A818A90D1070}" type="presParOf" srcId="{D3FC9E90-C852-4359-A8CB-487AD09A290E}" destId="{C869BFDA-ACF8-417B-B7D3-FD9DF1D09F1E}" srcOrd="0" destOrd="0" presId="urn:microsoft.com/office/officeart/2005/8/layout/default"/>
    <dgm:cxn modelId="{83EB06C3-49CE-4E38-ACC9-3C1F103E366E}" type="presParOf" srcId="{D3FC9E90-C852-4359-A8CB-487AD09A290E}" destId="{E5BC68A6-7111-4EDC-881D-CE7859A7D24B}" srcOrd="1" destOrd="0" presId="urn:microsoft.com/office/officeart/2005/8/layout/default"/>
    <dgm:cxn modelId="{A88EBF34-D7D5-439A-B753-46FB54F8FD79}" type="presParOf" srcId="{D3FC9E90-C852-4359-A8CB-487AD09A290E}" destId="{B981BCDB-FED3-451A-9E2A-D8187A296720}" srcOrd="2" destOrd="0" presId="urn:microsoft.com/office/officeart/2005/8/layout/default"/>
    <dgm:cxn modelId="{7AF0C9F9-0AB0-4977-BE98-134D088A7578}" type="presParOf" srcId="{D3FC9E90-C852-4359-A8CB-487AD09A290E}" destId="{C4D6B9D7-48B2-4363-B31C-CF31EB037E96}" srcOrd="3" destOrd="0" presId="urn:microsoft.com/office/officeart/2005/8/layout/default"/>
    <dgm:cxn modelId="{0CAA1C0E-3FF0-4F24-9A83-2DE17BBEEDF8}" type="presParOf" srcId="{D3FC9E90-C852-4359-A8CB-487AD09A290E}" destId="{3A5602C8-228D-4F5A-9297-2F08CF960AE8}" srcOrd="4" destOrd="0" presId="urn:microsoft.com/office/officeart/2005/8/layout/default"/>
    <dgm:cxn modelId="{096EAB07-7F43-4502-B652-1B826514DDB1}" type="presParOf" srcId="{D3FC9E90-C852-4359-A8CB-487AD09A290E}" destId="{A505D1EC-0E66-496A-8132-7D49EECE9C78}" srcOrd="5" destOrd="0" presId="urn:microsoft.com/office/officeart/2005/8/layout/default"/>
    <dgm:cxn modelId="{A5D63932-718A-480C-BBA8-34A257DBA8DF}" type="presParOf" srcId="{D3FC9E90-C852-4359-A8CB-487AD09A290E}" destId="{6BA668D4-29C8-4FA7-8870-638303684448}" srcOrd="6" destOrd="0" presId="urn:microsoft.com/office/officeart/2005/8/layout/default"/>
    <dgm:cxn modelId="{A759DCC1-A7B7-4505-8421-00039C147927}" type="presParOf" srcId="{D3FC9E90-C852-4359-A8CB-487AD09A290E}" destId="{99CF48A8-B5A0-41FB-8466-4888682C2786}" srcOrd="7" destOrd="0" presId="urn:microsoft.com/office/officeart/2005/8/layout/default"/>
    <dgm:cxn modelId="{EDBDADD3-14F6-4BD5-8FE5-977D8CE0AD03}" type="presParOf" srcId="{D3FC9E90-C852-4359-A8CB-487AD09A290E}" destId="{3A7806A8-3F49-42FB-941C-66E2F0C4C50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69BFDA-ACF8-417B-B7D3-FD9DF1D09F1E}">
      <dsp:nvSpPr>
        <dsp:cNvPr id="0" name=""/>
        <dsp:cNvSpPr/>
      </dsp:nvSpPr>
      <dsp:spPr>
        <a:xfrm>
          <a:off x="677428" y="2180"/>
          <a:ext cx="3447626" cy="206857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77428" y="2180"/>
        <a:ext cx="3447626" cy="2068575"/>
      </dsp:txXfrm>
    </dsp:sp>
    <dsp:sp modelId="{B981BCDB-FED3-451A-9E2A-D8187A296720}">
      <dsp:nvSpPr>
        <dsp:cNvPr id="0" name=""/>
        <dsp:cNvSpPr/>
      </dsp:nvSpPr>
      <dsp:spPr>
        <a:xfrm>
          <a:off x="4469817" y="2180"/>
          <a:ext cx="3447626" cy="206857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4469817" y="2180"/>
        <a:ext cx="3447626" cy="2068575"/>
      </dsp:txXfrm>
    </dsp:sp>
    <dsp:sp modelId="{3A5602C8-228D-4F5A-9297-2F08CF960AE8}">
      <dsp:nvSpPr>
        <dsp:cNvPr id="0" name=""/>
        <dsp:cNvSpPr/>
      </dsp:nvSpPr>
      <dsp:spPr>
        <a:xfrm>
          <a:off x="8262206" y="2180"/>
          <a:ext cx="3447626" cy="206857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8262206" y="2180"/>
        <a:ext cx="3447626" cy="2068575"/>
      </dsp:txXfrm>
    </dsp:sp>
    <dsp:sp modelId="{6BA668D4-29C8-4FA7-8870-638303684448}">
      <dsp:nvSpPr>
        <dsp:cNvPr id="0" name=""/>
        <dsp:cNvSpPr/>
      </dsp:nvSpPr>
      <dsp:spPr>
        <a:xfrm>
          <a:off x="2573622" y="2415519"/>
          <a:ext cx="3447626" cy="206857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2573622" y="2415519"/>
        <a:ext cx="3447626" cy="2068575"/>
      </dsp:txXfrm>
    </dsp:sp>
    <dsp:sp modelId="{3A7806A8-3F49-42FB-941C-66E2F0C4C50D}">
      <dsp:nvSpPr>
        <dsp:cNvPr id="0" name=""/>
        <dsp:cNvSpPr/>
      </dsp:nvSpPr>
      <dsp:spPr>
        <a:xfrm>
          <a:off x="6366011" y="2415519"/>
          <a:ext cx="3447626" cy="2068575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366011" y="2415519"/>
        <a:ext cx="3447626" cy="2068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Zapf Dingbats" charset="2"/>
                <a:cs typeface="Zapf Dingbats" charset="2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FCEE2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Zapf Dingbats" charset="2"/>
                <a:cs typeface="Zapf Dingbats" charset="2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FCEE2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Zapf Dingbats" charset="2"/>
                <a:cs typeface="Zapf Dingbats" charset="2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Zapf Dingbats" charset="2"/>
                <a:cs typeface="Zapf Dingbats" charset="2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7997" y="287998"/>
            <a:ext cx="12428855" cy="8566150"/>
          </a:xfrm>
          <a:custGeom>
            <a:avLst/>
            <a:gdLst/>
            <a:ahLst/>
            <a:cxnLst/>
            <a:rect l="l" t="t" r="r" b="b"/>
            <a:pathLst>
              <a:path w="12428855" h="8566150">
                <a:moveTo>
                  <a:pt x="0" y="8565591"/>
                </a:moveTo>
                <a:lnTo>
                  <a:pt x="12428778" y="8565591"/>
                </a:lnTo>
                <a:lnTo>
                  <a:pt x="12428778" y="0"/>
                </a:lnTo>
                <a:lnTo>
                  <a:pt x="0" y="0"/>
                </a:lnTo>
                <a:lnTo>
                  <a:pt x="0" y="8565591"/>
                </a:lnTo>
                <a:close/>
              </a:path>
            </a:pathLst>
          </a:custGeom>
          <a:solidFill>
            <a:srgbClr val="CEDD4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FCEE2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700" y="682059"/>
            <a:ext cx="11417399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>
                <a:solidFill>
                  <a:srgbClr val="FCEE21"/>
                </a:solidFill>
                <a:latin typeface="HelveticaNeueLTStd-Bd"/>
                <a:cs typeface="HelveticaNeueLTStd-B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1595" y="3291093"/>
            <a:ext cx="105416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ITC Zapf Dingbats"/>
                <a:cs typeface="ITC Zapf Dingbat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/>
  </p:transition>
  <p:txStyles>
    <p:titleStyle>
      <a:lvl1pPr>
        <a:defRPr>
          <a:latin typeface="Arial"/>
          <a:ea typeface="+mj-ea"/>
          <a:cs typeface="Arial"/>
        </a:defRPr>
      </a:lvl1pPr>
    </p:titleStyle>
    <p:bodyStyle>
      <a:lvl1pPr marL="0">
        <a:defRPr>
          <a:latin typeface="Zapf Dingbats" charset="2"/>
          <a:ea typeface="+mn-ea"/>
          <a:cs typeface="Zapf Dingbats" charset="2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9" cy="9753600"/>
          </a:xfrm>
          <a:custGeom>
            <a:avLst/>
            <a:gdLst/>
            <a:ahLst/>
            <a:cxnLst/>
            <a:rect l="l" t="t" r="r" b="b"/>
            <a:pathLst>
              <a:path w="12428855" h="9177655">
                <a:moveTo>
                  <a:pt x="0" y="9177591"/>
                </a:moveTo>
                <a:lnTo>
                  <a:pt x="12428778" y="9177591"/>
                </a:lnTo>
                <a:lnTo>
                  <a:pt x="12428778" y="0"/>
                </a:lnTo>
                <a:lnTo>
                  <a:pt x="0" y="0"/>
                </a:lnTo>
                <a:lnTo>
                  <a:pt x="0" y="91775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3085" y="8624265"/>
            <a:ext cx="440690" cy="441959"/>
          </a:xfrm>
          <a:custGeom>
            <a:avLst/>
            <a:gdLst/>
            <a:ahLst/>
            <a:cxnLst/>
            <a:rect l="l" t="t" r="r" b="b"/>
            <a:pathLst>
              <a:path w="440690" h="441959">
                <a:moveTo>
                  <a:pt x="222979" y="0"/>
                </a:moveTo>
                <a:lnTo>
                  <a:pt x="210166" y="0"/>
                </a:lnTo>
                <a:lnTo>
                  <a:pt x="184966" y="2539"/>
                </a:lnTo>
                <a:lnTo>
                  <a:pt x="136912" y="15239"/>
                </a:lnTo>
                <a:lnTo>
                  <a:pt x="93224" y="39369"/>
                </a:lnTo>
                <a:lnTo>
                  <a:pt x="55795" y="72389"/>
                </a:lnTo>
                <a:lnTo>
                  <a:pt x="32310" y="104139"/>
                </a:lnTo>
                <a:lnTo>
                  <a:pt x="10134" y="153669"/>
                </a:lnTo>
                <a:lnTo>
                  <a:pt x="491" y="204469"/>
                </a:lnTo>
                <a:lnTo>
                  <a:pt x="0" y="228599"/>
                </a:lnTo>
                <a:lnTo>
                  <a:pt x="2197" y="252729"/>
                </a:lnTo>
                <a:lnTo>
                  <a:pt x="14067" y="298449"/>
                </a:lnTo>
                <a:lnTo>
                  <a:pt x="34918" y="340359"/>
                </a:lnTo>
                <a:lnTo>
                  <a:pt x="63565" y="377189"/>
                </a:lnTo>
                <a:lnTo>
                  <a:pt x="98825" y="406399"/>
                </a:lnTo>
                <a:lnTo>
                  <a:pt x="139514" y="427989"/>
                </a:lnTo>
                <a:lnTo>
                  <a:pt x="184447" y="440689"/>
                </a:lnTo>
                <a:lnTo>
                  <a:pt x="208136" y="441959"/>
                </a:lnTo>
                <a:lnTo>
                  <a:pt x="232441" y="441959"/>
                </a:lnTo>
                <a:lnTo>
                  <a:pt x="257851" y="439419"/>
                </a:lnTo>
                <a:lnTo>
                  <a:pt x="270372" y="436879"/>
                </a:lnTo>
                <a:lnTo>
                  <a:pt x="294871" y="429259"/>
                </a:lnTo>
                <a:lnTo>
                  <a:pt x="269105" y="429259"/>
                </a:lnTo>
                <a:lnTo>
                  <a:pt x="245418" y="426719"/>
                </a:lnTo>
                <a:lnTo>
                  <a:pt x="194405" y="411479"/>
                </a:lnTo>
                <a:lnTo>
                  <a:pt x="167822" y="394969"/>
                </a:lnTo>
                <a:lnTo>
                  <a:pt x="135591" y="394969"/>
                </a:lnTo>
                <a:lnTo>
                  <a:pt x="106849" y="368299"/>
                </a:lnTo>
                <a:lnTo>
                  <a:pt x="84749" y="335279"/>
                </a:lnTo>
                <a:lnTo>
                  <a:pt x="69878" y="295909"/>
                </a:lnTo>
                <a:lnTo>
                  <a:pt x="62823" y="253999"/>
                </a:lnTo>
                <a:lnTo>
                  <a:pt x="62357" y="241299"/>
                </a:lnTo>
                <a:lnTo>
                  <a:pt x="62431" y="236219"/>
                </a:lnTo>
                <a:lnTo>
                  <a:pt x="66593" y="196849"/>
                </a:lnTo>
                <a:lnTo>
                  <a:pt x="80063" y="156209"/>
                </a:lnTo>
                <a:lnTo>
                  <a:pt x="102501" y="120649"/>
                </a:lnTo>
                <a:lnTo>
                  <a:pt x="130642" y="91439"/>
                </a:lnTo>
                <a:lnTo>
                  <a:pt x="163063" y="69849"/>
                </a:lnTo>
                <a:lnTo>
                  <a:pt x="198591" y="55879"/>
                </a:lnTo>
                <a:lnTo>
                  <a:pt x="223425" y="50799"/>
                </a:lnTo>
                <a:lnTo>
                  <a:pt x="362901" y="50799"/>
                </a:lnTo>
                <a:lnTo>
                  <a:pt x="352018" y="41909"/>
                </a:lnTo>
                <a:lnTo>
                  <a:pt x="340484" y="34289"/>
                </a:lnTo>
                <a:lnTo>
                  <a:pt x="301364" y="15239"/>
                </a:lnTo>
                <a:lnTo>
                  <a:pt x="275102" y="7619"/>
                </a:lnTo>
                <a:lnTo>
                  <a:pt x="248912" y="2539"/>
                </a:lnTo>
                <a:lnTo>
                  <a:pt x="222979" y="0"/>
                </a:lnTo>
                <a:close/>
              </a:path>
              <a:path w="440690" h="441959">
                <a:moveTo>
                  <a:pt x="306780" y="424179"/>
                </a:moveTo>
                <a:lnTo>
                  <a:pt x="298952" y="426719"/>
                </a:lnTo>
                <a:lnTo>
                  <a:pt x="289963" y="427989"/>
                </a:lnTo>
                <a:lnTo>
                  <a:pt x="279963" y="429259"/>
                </a:lnTo>
                <a:lnTo>
                  <a:pt x="294871" y="429259"/>
                </a:lnTo>
                <a:lnTo>
                  <a:pt x="306780" y="424179"/>
                </a:lnTo>
                <a:close/>
              </a:path>
              <a:path w="440690" h="441959">
                <a:moveTo>
                  <a:pt x="260066" y="190499"/>
                </a:moveTo>
                <a:lnTo>
                  <a:pt x="248587" y="190499"/>
                </a:lnTo>
                <a:lnTo>
                  <a:pt x="237138" y="191769"/>
                </a:lnTo>
                <a:lnTo>
                  <a:pt x="194098" y="210819"/>
                </a:lnTo>
                <a:lnTo>
                  <a:pt x="168153" y="240029"/>
                </a:lnTo>
                <a:lnTo>
                  <a:pt x="153544" y="288289"/>
                </a:lnTo>
                <a:lnTo>
                  <a:pt x="153461" y="300989"/>
                </a:lnTo>
                <a:lnTo>
                  <a:pt x="156357" y="313689"/>
                </a:lnTo>
                <a:lnTo>
                  <a:pt x="171180" y="349249"/>
                </a:lnTo>
                <a:lnTo>
                  <a:pt x="196051" y="378459"/>
                </a:lnTo>
                <a:lnTo>
                  <a:pt x="243606" y="403859"/>
                </a:lnTo>
                <a:lnTo>
                  <a:pt x="292017" y="411479"/>
                </a:lnTo>
                <a:lnTo>
                  <a:pt x="315146" y="408939"/>
                </a:lnTo>
                <a:lnTo>
                  <a:pt x="357540" y="392429"/>
                </a:lnTo>
                <a:lnTo>
                  <a:pt x="392502" y="361949"/>
                </a:lnTo>
                <a:lnTo>
                  <a:pt x="415549" y="317499"/>
                </a:lnTo>
                <a:lnTo>
                  <a:pt x="319633" y="317499"/>
                </a:lnTo>
                <a:lnTo>
                  <a:pt x="325109" y="308609"/>
                </a:lnTo>
                <a:lnTo>
                  <a:pt x="329479" y="298449"/>
                </a:lnTo>
                <a:lnTo>
                  <a:pt x="332565" y="287019"/>
                </a:lnTo>
                <a:lnTo>
                  <a:pt x="334188" y="275589"/>
                </a:lnTo>
                <a:lnTo>
                  <a:pt x="334167" y="262889"/>
                </a:lnTo>
                <a:lnTo>
                  <a:pt x="314083" y="217169"/>
                </a:lnTo>
                <a:lnTo>
                  <a:pt x="271452" y="193039"/>
                </a:lnTo>
                <a:lnTo>
                  <a:pt x="260066" y="190499"/>
                </a:lnTo>
                <a:close/>
              </a:path>
              <a:path w="440690" h="441959">
                <a:moveTo>
                  <a:pt x="259122" y="99059"/>
                </a:moveTo>
                <a:lnTo>
                  <a:pt x="246042" y="99059"/>
                </a:lnTo>
                <a:lnTo>
                  <a:pt x="220026" y="101599"/>
                </a:lnTo>
                <a:lnTo>
                  <a:pt x="182426" y="111759"/>
                </a:lnTo>
                <a:lnTo>
                  <a:pt x="148233" y="130809"/>
                </a:lnTo>
                <a:lnTo>
                  <a:pt x="137922" y="139699"/>
                </a:lnTo>
                <a:lnTo>
                  <a:pt x="128274" y="147319"/>
                </a:lnTo>
                <a:lnTo>
                  <a:pt x="104006" y="179069"/>
                </a:lnTo>
                <a:lnTo>
                  <a:pt x="85818" y="223519"/>
                </a:lnTo>
                <a:lnTo>
                  <a:pt x="80398" y="271779"/>
                </a:lnTo>
                <a:lnTo>
                  <a:pt x="81099" y="283209"/>
                </a:lnTo>
                <a:lnTo>
                  <a:pt x="92373" y="330199"/>
                </a:lnTo>
                <a:lnTo>
                  <a:pt x="109950" y="364489"/>
                </a:lnTo>
                <a:lnTo>
                  <a:pt x="135591" y="394969"/>
                </a:lnTo>
                <a:lnTo>
                  <a:pt x="167822" y="394969"/>
                </a:lnTo>
                <a:lnTo>
                  <a:pt x="157734" y="387349"/>
                </a:lnTo>
                <a:lnTo>
                  <a:pt x="146621" y="375919"/>
                </a:lnTo>
                <a:lnTo>
                  <a:pt x="125088" y="339089"/>
                </a:lnTo>
                <a:lnTo>
                  <a:pt x="113890" y="292099"/>
                </a:lnTo>
                <a:lnTo>
                  <a:pt x="113491" y="279399"/>
                </a:lnTo>
                <a:lnTo>
                  <a:pt x="114072" y="267969"/>
                </a:lnTo>
                <a:lnTo>
                  <a:pt x="126379" y="219709"/>
                </a:lnTo>
                <a:lnTo>
                  <a:pt x="147687" y="185419"/>
                </a:lnTo>
                <a:lnTo>
                  <a:pt x="185856" y="153669"/>
                </a:lnTo>
                <a:lnTo>
                  <a:pt x="232897" y="139699"/>
                </a:lnTo>
                <a:lnTo>
                  <a:pt x="362655" y="139699"/>
                </a:lnTo>
                <a:lnTo>
                  <a:pt x="361202" y="138429"/>
                </a:lnTo>
                <a:lnTo>
                  <a:pt x="322414" y="114299"/>
                </a:lnTo>
                <a:lnTo>
                  <a:pt x="272156" y="100329"/>
                </a:lnTo>
                <a:lnTo>
                  <a:pt x="259122" y="99059"/>
                </a:lnTo>
                <a:close/>
              </a:path>
              <a:path w="440690" h="441959">
                <a:moveTo>
                  <a:pt x="362655" y="139699"/>
                </a:moveTo>
                <a:lnTo>
                  <a:pt x="257454" y="139699"/>
                </a:lnTo>
                <a:lnTo>
                  <a:pt x="269690" y="140969"/>
                </a:lnTo>
                <a:lnTo>
                  <a:pt x="281783" y="143509"/>
                </a:lnTo>
                <a:lnTo>
                  <a:pt x="316342" y="160019"/>
                </a:lnTo>
                <a:lnTo>
                  <a:pt x="348787" y="193039"/>
                </a:lnTo>
                <a:lnTo>
                  <a:pt x="362140" y="236219"/>
                </a:lnTo>
                <a:lnTo>
                  <a:pt x="362248" y="246379"/>
                </a:lnTo>
                <a:lnTo>
                  <a:pt x="360936" y="257809"/>
                </a:lnTo>
                <a:lnTo>
                  <a:pt x="340195" y="299719"/>
                </a:lnTo>
                <a:lnTo>
                  <a:pt x="319633" y="317499"/>
                </a:lnTo>
                <a:lnTo>
                  <a:pt x="415549" y="317499"/>
                </a:lnTo>
                <a:lnTo>
                  <a:pt x="424006" y="279399"/>
                </a:lnTo>
                <a:lnTo>
                  <a:pt x="424664" y="267969"/>
                </a:lnTo>
                <a:lnTo>
                  <a:pt x="424542" y="257809"/>
                </a:lnTo>
                <a:lnTo>
                  <a:pt x="417352" y="217169"/>
                </a:lnTo>
                <a:lnTo>
                  <a:pt x="400347" y="181609"/>
                </a:lnTo>
                <a:lnTo>
                  <a:pt x="372823" y="148589"/>
                </a:lnTo>
                <a:lnTo>
                  <a:pt x="362655" y="139699"/>
                </a:lnTo>
                <a:close/>
              </a:path>
              <a:path w="440690" h="441959">
                <a:moveTo>
                  <a:pt x="362901" y="50799"/>
                </a:moveTo>
                <a:lnTo>
                  <a:pt x="262107" y="50799"/>
                </a:lnTo>
                <a:lnTo>
                  <a:pt x="274857" y="53339"/>
                </a:lnTo>
                <a:lnTo>
                  <a:pt x="287460" y="54609"/>
                </a:lnTo>
                <a:lnTo>
                  <a:pt x="299872" y="57149"/>
                </a:lnTo>
                <a:lnTo>
                  <a:pt x="312049" y="60959"/>
                </a:lnTo>
                <a:lnTo>
                  <a:pt x="323947" y="66039"/>
                </a:lnTo>
                <a:lnTo>
                  <a:pt x="335520" y="69849"/>
                </a:lnTo>
                <a:lnTo>
                  <a:pt x="370524" y="91439"/>
                </a:lnTo>
                <a:lnTo>
                  <a:pt x="399991" y="119379"/>
                </a:lnTo>
                <a:lnTo>
                  <a:pt x="422086" y="151129"/>
                </a:lnTo>
                <a:lnTo>
                  <a:pt x="440289" y="196849"/>
                </a:lnTo>
                <a:lnTo>
                  <a:pt x="438847" y="184149"/>
                </a:lnTo>
                <a:lnTo>
                  <a:pt x="425269" y="135889"/>
                </a:lnTo>
                <a:lnTo>
                  <a:pt x="407192" y="101599"/>
                </a:lnTo>
                <a:lnTo>
                  <a:pt x="399720" y="90169"/>
                </a:lnTo>
                <a:lnTo>
                  <a:pt x="391545" y="80009"/>
                </a:lnTo>
                <a:lnTo>
                  <a:pt x="382676" y="69849"/>
                </a:lnTo>
                <a:lnTo>
                  <a:pt x="373125" y="59689"/>
                </a:lnTo>
                <a:lnTo>
                  <a:pt x="362901" y="5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32645" y="8734374"/>
            <a:ext cx="3016237" cy="297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7646" y="8869312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28391" y="4452731"/>
            <a:ext cx="4548505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400" b="1" dirty="0" smtClean="0">
                <a:solidFill>
                  <a:srgbClr val="FFFFFF"/>
                </a:solidFill>
                <a:latin typeface="Arial"/>
                <a:cs typeface="Arial"/>
              </a:rPr>
              <a:t>“Up North ...”</a:t>
            </a:r>
          </a:p>
          <a:p>
            <a:pPr algn="ctr">
              <a:lnSpc>
                <a:spcPct val="100000"/>
              </a:lnSpc>
            </a:pPr>
            <a:r>
              <a:rPr lang="en-GB" sz="3400" b="1" dirty="0" smtClean="0">
                <a:solidFill>
                  <a:srgbClr val="FFFFFF"/>
                </a:solidFill>
                <a:latin typeface="Arial"/>
                <a:cs typeface="Arial"/>
              </a:rPr>
              <a:t>The realities of doing business in Northern Ireland</a:t>
            </a:r>
          </a:p>
          <a:p>
            <a:pPr algn="ctr">
              <a:lnSpc>
                <a:spcPct val="100000"/>
              </a:lnSpc>
            </a:pPr>
            <a:endParaRPr lang="en-GB" sz="1700" dirty="0" smtClean="0">
              <a:solidFill>
                <a:srgbClr val="C9DA2B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700" dirty="0" smtClean="0">
                <a:solidFill>
                  <a:srgbClr val="C9DA2B"/>
                </a:solidFill>
                <a:latin typeface="Arial"/>
                <a:cs typeface="Arial"/>
              </a:rPr>
              <a:t>10</a:t>
            </a:r>
            <a:r>
              <a:rPr sz="1700" dirty="0" smtClean="0">
                <a:solidFill>
                  <a:srgbClr val="C9DA2B"/>
                </a:solidFill>
                <a:latin typeface="Arial"/>
                <a:cs typeface="Arial"/>
              </a:rPr>
              <a:t>.0</a:t>
            </a:r>
            <a:r>
              <a:rPr lang="en-GB" sz="1700" dirty="0" smtClean="0">
                <a:solidFill>
                  <a:srgbClr val="C9DA2B"/>
                </a:solidFill>
                <a:latin typeface="Arial"/>
                <a:cs typeface="Arial"/>
              </a:rPr>
              <a:t>9</a:t>
            </a:r>
            <a:r>
              <a:rPr sz="1700" dirty="0" smtClean="0">
                <a:solidFill>
                  <a:srgbClr val="C9DA2B"/>
                </a:solidFill>
                <a:latin typeface="Arial"/>
                <a:cs typeface="Arial"/>
              </a:rPr>
              <a:t>.201</a:t>
            </a:r>
            <a:r>
              <a:rPr lang="en-GB" sz="1700" dirty="0" smtClean="0">
                <a:solidFill>
                  <a:srgbClr val="C9DA2B"/>
                </a:solidFill>
                <a:latin typeface="Arial"/>
                <a:cs typeface="Arial"/>
              </a:rPr>
              <a:t>4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0798" y="2260846"/>
            <a:ext cx="3813810" cy="1292662"/>
          </a:xfrm>
          <a:custGeom>
            <a:avLst/>
            <a:gdLst/>
            <a:ahLst/>
            <a:cxnLst/>
            <a:rect l="l" t="t" r="r" b="b"/>
            <a:pathLst>
              <a:path w="3813809" h="2281554">
                <a:moveTo>
                  <a:pt x="3608374" y="0"/>
                </a:moveTo>
                <a:lnTo>
                  <a:pt x="205270" y="0"/>
                </a:lnTo>
                <a:lnTo>
                  <a:pt x="188425" y="680"/>
                </a:lnTo>
                <a:lnTo>
                  <a:pt x="140362" y="10465"/>
                </a:lnTo>
                <a:lnTo>
                  <a:pt x="97112" y="30753"/>
                </a:lnTo>
                <a:lnTo>
                  <a:pt x="60096" y="60118"/>
                </a:lnTo>
                <a:lnTo>
                  <a:pt x="30737" y="97131"/>
                </a:lnTo>
                <a:lnTo>
                  <a:pt x="10458" y="140365"/>
                </a:lnTo>
                <a:lnTo>
                  <a:pt x="679" y="188392"/>
                </a:lnTo>
                <a:lnTo>
                  <a:pt x="0" y="205219"/>
                </a:lnTo>
                <a:lnTo>
                  <a:pt x="0" y="2075726"/>
                </a:lnTo>
                <a:lnTo>
                  <a:pt x="5961" y="2125040"/>
                </a:lnTo>
                <a:lnTo>
                  <a:pt x="22898" y="2170039"/>
                </a:lnTo>
                <a:lnTo>
                  <a:pt x="49389" y="2209295"/>
                </a:lnTo>
                <a:lnTo>
                  <a:pt x="84010" y="2241377"/>
                </a:lnTo>
                <a:lnTo>
                  <a:pt x="125340" y="2264858"/>
                </a:lnTo>
                <a:lnTo>
                  <a:pt x="171957" y="2278308"/>
                </a:lnTo>
                <a:lnTo>
                  <a:pt x="205270" y="2280996"/>
                </a:lnTo>
                <a:lnTo>
                  <a:pt x="3608374" y="2280996"/>
                </a:lnTo>
                <a:lnTo>
                  <a:pt x="3657688" y="2275027"/>
                </a:lnTo>
                <a:lnTo>
                  <a:pt x="3702688" y="2258075"/>
                </a:lnTo>
                <a:lnTo>
                  <a:pt x="3741943" y="2231568"/>
                </a:lnTo>
                <a:lnTo>
                  <a:pt x="3774026" y="2196936"/>
                </a:lnTo>
                <a:lnTo>
                  <a:pt x="3797507" y="2155607"/>
                </a:lnTo>
                <a:lnTo>
                  <a:pt x="3810957" y="2109010"/>
                </a:lnTo>
                <a:lnTo>
                  <a:pt x="3813644" y="2075726"/>
                </a:lnTo>
                <a:lnTo>
                  <a:pt x="3813644" y="205219"/>
                </a:lnTo>
                <a:lnTo>
                  <a:pt x="3807676" y="155912"/>
                </a:lnTo>
                <a:lnTo>
                  <a:pt x="3790724" y="110922"/>
                </a:lnTo>
                <a:lnTo>
                  <a:pt x="3764217" y="71677"/>
                </a:lnTo>
                <a:lnTo>
                  <a:pt x="3729585" y="39604"/>
                </a:lnTo>
                <a:lnTo>
                  <a:pt x="3688256" y="16131"/>
                </a:lnTo>
                <a:lnTo>
                  <a:pt x="3641659" y="2686"/>
                </a:lnTo>
                <a:lnTo>
                  <a:pt x="3608374" y="0"/>
                </a:lnTo>
                <a:close/>
              </a:path>
            </a:pathLst>
          </a:custGeom>
          <a:solidFill>
            <a:srgbClr val="C9DA2B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GB" sz="3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5000" b="1" dirty="0" smtClean="0">
                <a:solidFill>
                  <a:schemeClr val="bg1"/>
                </a:solidFill>
              </a:rPr>
              <a:t>Simon Devlin</a:t>
            </a:r>
            <a:endParaRPr sz="5000" b="1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6513" y="1259999"/>
            <a:ext cx="703580" cy="872490"/>
          </a:xfrm>
          <a:custGeom>
            <a:avLst/>
            <a:gdLst/>
            <a:ahLst/>
            <a:cxnLst/>
            <a:rect l="l" t="t" r="r" b="b"/>
            <a:pathLst>
              <a:path w="703579" h="872489">
                <a:moveTo>
                  <a:pt x="349237" y="0"/>
                </a:moveTo>
                <a:lnTo>
                  <a:pt x="348407" y="56040"/>
                </a:lnTo>
                <a:lnTo>
                  <a:pt x="345910" y="107470"/>
                </a:lnTo>
                <a:lnTo>
                  <a:pt x="341731" y="154476"/>
                </a:lnTo>
                <a:lnTo>
                  <a:pt x="335857" y="197246"/>
                </a:lnTo>
                <a:lnTo>
                  <a:pt x="328273" y="235969"/>
                </a:lnTo>
                <a:lnTo>
                  <a:pt x="307922" y="302022"/>
                </a:lnTo>
                <a:lnTo>
                  <a:pt x="280567" y="354140"/>
                </a:lnTo>
                <a:lnTo>
                  <a:pt x="246099" y="393823"/>
                </a:lnTo>
                <a:lnTo>
                  <a:pt x="204407" y="422577"/>
                </a:lnTo>
                <a:lnTo>
                  <a:pt x="155380" y="441903"/>
                </a:lnTo>
                <a:lnTo>
                  <a:pt x="98909" y="453305"/>
                </a:lnTo>
                <a:lnTo>
                  <a:pt x="34881" y="458286"/>
                </a:lnTo>
                <a:lnTo>
                  <a:pt x="0" y="458838"/>
                </a:lnTo>
                <a:lnTo>
                  <a:pt x="35148" y="459666"/>
                </a:lnTo>
                <a:lnTo>
                  <a:pt x="99549" y="466487"/>
                </a:lnTo>
                <a:lnTo>
                  <a:pt x="156211" y="480626"/>
                </a:lnTo>
                <a:lnTo>
                  <a:pt x="205280" y="502599"/>
                </a:lnTo>
                <a:lnTo>
                  <a:pt x="246903" y="532923"/>
                </a:lnTo>
                <a:lnTo>
                  <a:pt x="281225" y="572118"/>
                </a:lnTo>
                <a:lnTo>
                  <a:pt x="308392" y="620698"/>
                </a:lnTo>
                <a:lnTo>
                  <a:pt x="328549" y="679183"/>
                </a:lnTo>
                <a:lnTo>
                  <a:pt x="341844" y="748090"/>
                </a:lnTo>
                <a:lnTo>
                  <a:pt x="345963" y="786612"/>
                </a:lnTo>
                <a:lnTo>
                  <a:pt x="348421" y="827935"/>
                </a:lnTo>
                <a:lnTo>
                  <a:pt x="349237" y="872121"/>
                </a:lnTo>
                <a:lnTo>
                  <a:pt x="349902" y="823922"/>
                </a:lnTo>
                <a:lnTo>
                  <a:pt x="351945" y="779410"/>
                </a:lnTo>
                <a:lnTo>
                  <a:pt x="355434" y="738452"/>
                </a:lnTo>
                <a:lnTo>
                  <a:pt x="367028" y="666678"/>
                </a:lnTo>
                <a:lnTo>
                  <a:pt x="385238" y="607548"/>
                </a:lnTo>
                <a:lnTo>
                  <a:pt x="410620" y="560013"/>
                </a:lnTo>
                <a:lnTo>
                  <a:pt x="443727" y="523019"/>
                </a:lnTo>
                <a:lnTo>
                  <a:pt x="485114" y="495518"/>
                </a:lnTo>
                <a:lnTo>
                  <a:pt x="535335" y="476457"/>
                </a:lnTo>
                <a:lnTo>
                  <a:pt x="594944" y="464787"/>
                </a:lnTo>
                <a:lnTo>
                  <a:pt x="664496" y="459455"/>
                </a:lnTo>
                <a:lnTo>
                  <a:pt x="703173" y="458838"/>
                </a:lnTo>
                <a:lnTo>
                  <a:pt x="664252" y="458087"/>
                </a:lnTo>
                <a:lnTo>
                  <a:pt x="594358" y="451708"/>
                </a:lnTo>
                <a:lnTo>
                  <a:pt x="534574" y="437988"/>
                </a:lnTo>
                <a:lnTo>
                  <a:pt x="484314" y="415927"/>
                </a:lnTo>
                <a:lnTo>
                  <a:pt x="442991" y="384522"/>
                </a:lnTo>
                <a:lnTo>
                  <a:pt x="410018" y="342771"/>
                </a:lnTo>
                <a:lnTo>
                  <a:pt x="384807" y="289673"/>
                </a:lnTo>
                <a:lnTo>
                  <a:pt x="366774" y="224225"/>
                </a:lnTo>
                <a:lnTo>
                  <a:pt x="360265" y="186556"/>
                </a:lnTo>
                <a:lnTo>
                  <a:pt x="355330" y="145425"/>
                </a:lnTo>
                <a:lnTo>
                  <a:pt x="351896" y="100705"/>
                </a:lnTo>
                <a:lnTo>
                  <a:pt x="349889" y="52272"/>
                </a:lnTo>
                <a:lnTo>
                  <a:pt x="349237" y="0"/>
                </a:lnTo>
                <a:close/>
              </a:path>
            </a:pathLst>
          </a:custGeom>
          <a:solidFill>
            <a:srgbClr val="C9DA2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5851" y="1836399"/>
            <a:ext cx="380365" cy="471805"/>
          </a:xfrm>
          <a:custGeom>
            <a:avLst/>
            <a:gdLst/>
            <a:ahLst/>
            <a:cxnLst/>
            <a:rect l="l" t="t" r="r" b="b"/>
            <a:pathLst>
              <a:path w="380364" h="471805">
                <a:moveTo>
                  <a:pt x="188709" y="0"/>
                </a:moveTo>
                <a:lnTo>
                  <a:pt x="186912" y="58055"/>
                </a:lnTo>
                <a:lnTo>
                  <a:pt x="181482" y="106558"/>
                </a:lnTo>
                <a:lnTo>
                  <a:pt x="172359" y="146319"/>
                </a:lnTo>
                <a:lnTo>
                  <a:pt x="151615" y="191344"/>
                </a:lnTo>
                <a:lnTo>
                  <a:pt x="122222" y="221260"/>
                </a:lnTo>
                <a:lnTo>
                  <a:pt x="83974" y="238801"/>
                </a:lnTo>
                <a:lnTo>
                  <a:pt x="36669" y="246703"/>
                </a:lnTo>
                <a:lnTo>
                  <a:pt x="0" y="247967"/>
                </a:lnTo>
                <a:lnTo>
                  <a:pt x="18992" y="248414"/>
                </a:lnTo>
                <a:lnTo>
                  <a:pt x="69617" y="255400"/>
                </a:lnTo>
                <a:lnTo>
                  <a:pt x="110923" y="271590"/>
                </a:lnTo>
                <a:lnTo>
                  <a:pt x="143175" y="297930"/>
                </a:lnTo>
                <a:lnTo>
                  <a:pt x="166639" y="335368"/>
                </a:lnTo>
                <a:lnTo>
                  <a:pt x="181581" y="384849"/>
                </a:lnTo>
                <a:lnTo>
                  <a:pt x="186940" y="424995"/>
                </a:lnTo>
                <a:lnTo>
                  <a:pt x="188709" y="471195"/>
                </a:lnTo>
                <a:lnTo>
                  <a:pt x="189069" y="445156"/>
                </a:lnTo>
                <a:lnTo>
                  <a:pt x="192062" y="398984"/>
                </a:lnTo>
                <a:lnTo>
                  <a:pt x="198334" y="360213"/>
                </a:lnTo>
                <a:lnTo>
                  <a:pt x="214544" y="314690"/>
                </a:lnTo>
                <a:lnTo>
                  <a:pt x="239809" y="282622"/>
                </a:lnTo>
                <a:lnTo>
                  <a:pt x="275137" y="262090"/>
                </a:lnTo>
                <a:lnTo>
                  <a:pt x="321535" y="251178"/>
                </a:lnTo>
                <a:lnTo>
                  <a:pt x="380009" y="247967"/>
                </a:lnTo>
                <a:lnTo>
                  <a:pt x="358967" y="247561"/>
                </a:lnTo>
                <a:lnTo>
                  <a:pt x="304362" y="240936"/>
                </a:lnTo>
                <a:lnTo>
                  <a:pt x="261702" y="224776"/>
                </a:lnTo>
                <a:lnTo>
                  <a:pt x="229914" y="197254"/>
                </a:lnTo>
                <a:lnTo>
                  <a:pt x="207926" y="156544"/>
                </a:lnTo>
                <a:lnTo>
                  <a:pt x="194666" y="100818"/>
                </a:lnTo>
                <a:lnTo>
                  <a:pt x="190145" y="54422"/>
                </a:lnTo>
                <a:lnTo>
                  <a:pt x="189061" y="28248"/>
                </a:lnTo>
                <a:lnTo>
                  <a:pt x="188709" y="0"/>
                </a:lnTo>
                <a:close/>
              </a:path>
            </a:pathLst>
          </a:custGeom>
          <a:solidFill>
            <a:srgbClr val="C9DA2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2010" y="1585493"/>
            <a:ext cx="197485" cy="233679"/>
          </a:xfrm>
          <a:custGeom>
            <a:avLst/>
            <a:gdLst/>
            <a:ahLst/>
            <a:cxnLst/>
            <a:rect l="l" t="t" r="r" b="b"/>
            <a:pathLst>
              <a:path w="197485" h="233680">
                <a:moveTo>
                  <a:pt x="92748" y="0"/>
                </a:moveTo>
                <a:lnTo>
                  <a:pt x="88188" y="40699"/>
                </a:lnTo>
                <a:lnTo>
                  <a:pt x="72961" y="81582"/>
                </a:lnTo>
                <a:lnTo>
                  <a:pt x="37515" y="106982"/>
                </a:lnTo>
                <a:lnTo>
                  <a:pt x="0" y="111313"/>
                </a:lnTo>
                <a:lnTo>
                  <a:pt x="15360" y="112709"/>
                </a:lnTo>
                <a:lnTo>
                  <a:pt x="52807" y="125243"/>
                </a:lnTo>
                <a:lnTo>
                  <a:pt x="83429" y="164292"/>
                </a:lnTo>
                <a:lnTo>
                  <a:pt x="92708" y="213012"/>
                </a:lnTo>
                <a:lnTo>
                  <a:pt x="93315" y="233362"/>
                </a:lnTo>
                <a:lnTo>
                  <a:pt x="93507" y="219258"/>
                </a:lnTo>
                <a:lnTo>
                  <a:pt x="96892" y="181057"/>
                </a:lnTo>
                <a:lnTo>
                  <a:pt x="110991" y="141588"/>
                </a:lnTo>
                <a:lnTo>
                  <a:pt x="149936" y="115761"/>
                </a:lnTo>
                <a:lnTo>
                  <a:pt x="197009" y="111085"/>
                </a:lnTo>
                <a:lnTo>
                  <a:pt x="178428" y="110405"/>
                </a:lnTo>
                <a:lnTo>
                  <a:pt x="135109" y="100365"/>
                </a:lnTo>
                <a:lnTo>
                  <a:pt x="102532" y="65144"/>
                </a:lnTo>
                <a:lnTo>
                  <a:pt x="93414" y="19387"/>
                </a:lnTo>
                <a:lnTo>
                  <a:pt x="92748" y="0"/>
                </a:lnTo>
                <a:close/>
              </a:path>
            </a:pathLst>
          </a:custGeom>
          <a:solidFill>
            <a:srgbClr val="C9DA2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8915400"/>
            <a:ext cx="13004800" cy="838200"/>
          </a:xfrm>
          <a:custGeom>
            <a:avLst/>
            <a:gdLst/>
            <a:ahLst/>
            <a:cxnLst/>
            <a:rect l="l" t="t" r="r" b="b"/>
            <a:pathLst>
              <a:path w="12428855" h="8548370">
                <a:moveTo>
                  <a:pt x="0" y="8548204"/>
                </a:moveTo>
                <a:lnTo>
                  <a:pt x="12428778" y="8548204"/>
                </a:lnTo>
                <a:lnTo>
                  <a:pt x="12428778" y="0"/>
                </a:lnTo>
                <a:lnTo>
                  <a:pt x="0" y="0"/>
                </a:lnTo>
                <a:lnTo>
                  <a:pt x="0" y="8548204"/>
                </a:lnTo>
                <a:close/>
              </a:path>
            </a:pathLst>
          </a:custGeom>
          <a:solidFill>
            <a:srgbClr val="63457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0996" y="799593"/>
            <a:ext cx="7108825" cy="260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dirty="0">
                <a:solidFill>
                  <a:srgbClr val="F78F1E"/>
                </a:solidFill>
                <a:latin typeface="Arial"/>
                <a:cs typeface="Arial"/>
              </a:rPr>
              <a:t>Support options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sz="2400" b="1" dirty="0">
                <a:solidFill>
                  <a:srgbClr val="F78F1E"/>
                </a:solidFill>
                <a:latin typeface="Arial"/>
                <a:cs typeface="Arial"/>
              </a:rPr>
              <a:t>1. Employ a full-time salesperson</a:t>
            </a:r>
            <a:endParaRPr sz="2400" dirty="0">
              <a:latin typeface="Arial"/>
              <a:cs typeface="Arial"/>
            </a:endParaRPr>
          </a:p>
          <a:p>
            <a:pPr marL="351155" marR="6350" algn="just">
              <a:lnSpc>
                <a:spcPts val="2600"/>
              </a:lnSpc>
              <a:spcBef>
                <a:spcPts val="1040"/>
              </a:spcBef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Up to </a:t>
            </a:r>
            <a:r>
              <a:rPr sz="2200" dirty="0" smtClean="0">
                <a:solidFill>
                  <a:srgbClr val="000000"/>
                </a:solidFill>
                <a:latin typeface="Arial"/>
                <a:cs typeface="Arial"/>
              </a:rPr>
              <a:t>€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18,750 is available to hi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 a dedicated salesperson for 12 months that is based in</a:t>
            </a:r>
          </a:p>
          <a:p>
            <a:pPr marL="351155" marR="630555" algn="just">
              <a:lnSpc>
                <a:spcPts val="2600"/>
              </a:lnSpc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your ta</a:t>
            </a:r>
            <a:r>
              <a:rPr sz="2200" spc="-6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get market and 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esponsible for inc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easing sales in that 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egion - North or South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0996" y="3652994"/>
            <a:ext cx="7604125" cy="490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155" indent="-338455" algn="just">
              <a:lnSpc>
                <a:spcPct val="100000"/>
              </a:lnSpc>
              <a:buClr>
                <a:srgbClr val="F78F1E"/>
              </a:buClr>
              <a:buFont typeface="HelveticaNeueLTStd-Bd"/>
              <a:buAutoNum type="arabicPeriod" startAt="2"/>
              <a:tabLst>
                <a:tab pos="351790" algn="l"/>
              </a:tabLst>
            </a:pPr>
            <a:r>
              <a:rPr sz="2400" b="1" dirty="0">
                <a:solidFill>
                  <a:srgbClr val="F78F1E"/>
                </a:solidFill>
                <a:latin typeface="Arial"/>
                <a:cs typeface="Arial"/>
              </a:rPr>
              <a:t>Hi</a:t>
            </a:r>
            <a:r>
              <a:rPr sz="2400" b="1" spc="-45" dirty="0">
                <a:solidFill>
                  <a:srgbClr val="F78F1E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78F1E"/>
                </a:solidFill>
                <a:latin typeface="Arial"/>
                <a:cs typeface="Arial"/>
              </a:rPr>
              <a:t>e a part-time salesperson</a:t>
            </a:r>
            <a:endParaRPr sz="2400" dirty="0">
              <a:latin typeface="Arial"/>
              <a:cs typeface="Arial"/>
            </a:endParaRPr>
          </a:p>
          <a:p>
            <a:pPr marL="351155" marR="822325" algn="just">
              <a:lnSpc>
                <a:spcPts val="2600"/>
              </a:lnSpc>
              <a:spcBef>
                <a:spcPts val="1040"/>
              </a:spcBef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Up to </a:t>
            </a:r>
            <a:r>
              <a:rPr sz="2200" dirty="0" smtClean="0">
                <a:solidFill>
                  <a:srgbClr val="000000"/>
                </a:solidFill>
                <a:latin typeface="Arial"/>
                <a:cs typeface="Arial"/>
              </a:rPr>
              <a:t>€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10,000 available to hi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 a p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ospector who can 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ep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esent your company in your ta</a:t>
            </a:r>
            <a:r>
              <a:rPr sz="2200" spc="-6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get market for 12 months</a:t>
            </a:r>
          </a:p>
          <a:p>
            <a:pPr algn="just">
              <a:lnSpc>
                <a:spcPts val="2200"/>
              </a:lnSpc>
              <a:spcBef>
                <a:spcPts val="79"/>
              </a:spcBef>
            </a:pPr>
            <a:endParaRPr sz="2200" dirty="0"/>
          </a:p>
          <a:p>
            <a:pPr algn="just">
              <a:lnSpc>
                <a:spcPts val="2200"/>
              </a:lnSpc>
              <a:spcBef>
                <a:spcPts val="79"/>
              </a:spcBef>
            </a:pPr>
            <a:endParaRPr sz="2200" dirty="0"/>
          </a:p>
          <a:p>
            <a:pPr marL="469900" indent="-457200" algn="just">
              <a:lnSpc>
                <a:spcPct val="100000"/>
              </a:lnSpc>
              <a:buClr>
                <a:srgbClr val="F78F1E"/>
              </a:buClr>
              <a:buFont typeface="+mj-lt"/>
              <a:buAutoNum type="arabicPeriod" startAt="3"/>
              <a:tabLst>
                <a:tab pos="351790" algn="l"/>
              </a:tabLst>
            </a:pPr>
            <a:r>
              <a:rPr sz="2400" b="1" dirty="0">
                <a:solidFill>
                  <a:srgbClr val="F78F1E"/>
                </a:solidFill>
                <a:latin typeface="Arial"/>
                <a:cs typeface="Arial"/>
              </a:rPr>
              <a:t>Employ a high-calib</a:t>
            </a:r>
            <a:r>
              <a:rPr sz="2400" b="1" spc="-45" dirty="0">
                <a:solidFill>
                  <a:srgbClr val="F78F1E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78F1E"/>
                </a:solidFill>
                <a:latin typeface="Arial"/>
                <a:cs typeface="Arial"/>
              </a:rPr>
              <a:t>e sales &amp; marketing graduate</a:t>
            </a:r>
            <a:endParaRPr sz="2400" dirty="0">
              <a:latin typeface="Arial"/>
              <a:cs typeface="Arial"/>
            </a:endParaRPr>
          </a:p>
          <a:p>
            <a:pPr marL="351155" marR="427990" algn="just">
              <a:lnSpc>
                <a:spcPts val="2600"/>
              </a:lnSpc>
              <a:spcBef>
                <a:spcPts val="1040"/>
              </a:spcBef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Up to </a:t>
            </a:r>
            <a:r>
              <a:rPr sz="2200" dirty="0" smtClean="0">
                <a:solidFill>
                  <a:srgbClr val="000000"/>
                </a:solidFill>
                <a:latin typeface="Arial"/>
                <a:cs typeface="Arial"/>
              </a:rPr>
              <a:t>€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17,190 towa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ds the employment costs of taking on a graduate to develop a strategic</a:t>
            </a:r>
          </a:p>
          <a:p>
            <a:pPr marL="351155" algn="just">
              <a:lnSpc>
                <a:spcPts val="2520"/>
              </a:lnSpc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sales and marketing app</a:t>
            </a:r>
            <a:r>
              <a:rPr sz="2200" spc="-4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oach in </a:t>
            </a:r>
            <a:r>
              <a:rPr sz="2200" dirty="0" smtClean="0">
                <a:solidFill>
                  <a:srgbClr val="000000"/>
                </a:solidFill>
                <a:latin typeface="Arial"/>
                <a:cs typeface="Arial"/>
              </a:rPr>
              <a:t>NI/IRE</a:t>
            </a: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51155" algn="just">
              <a:lnSpc>
                <a:spcPts val="2520"/>
              </a:lnSpc>
            </a:pPr>
            <a:endParaRPr lang="en-GB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51155" algn="just">
              <a:lnSpc>
                <a:spcPts val="2520"/>
              </a:lnSpc>
            </a:pPr>
            <a:r>
              <a:rPr lang="en-GB" sz="2200" b="1" dirty="0" smtClean="0">
                <a:solidFill>
                  <a:srgbClr val="000000"/>
                </a:solidFill>
                <a:latin typeface="Arial"/>
                <a:cs typeface="Arial"/>
              </a:rPr>
              <a:t>Visit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:	</a:t>
            </a:r>
            <a:r>
              <a:rPr lang="en-GB" sz="2000" b="1" spc="-375" dirty="0" smtClean="0">
                <a:solidFill>
                  <a:srgbClr val="000000"/>
                </a:solidFill>
                <a:latin typeface="Arial"/>
                <a:cs typeface="Arial"/>
              </a:rPr>
              <a:t> www. 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intertradei</a:t>
            </a:r>
            <a:r>
              <a:rPr lang="en-GB" sz="2000" b="1" spc="-45" dirty="0" smtClean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cs typeface="Arial"/>
              </a:rPr>
              <a:t>eland.com/acumen</a:t>
            </a:r>
          </a:p>
          <a:p>
            <a:pPr marL="351155" algn="just">
              <a:lnSpc>
                <a:spcPts val="2520"/>
              </a:lnSpc>
            </a:pPr>
            <a:endParaRPr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10016066" y="9115975"/>
            <a:ext cx="364067" cy="365115"/>
          </a:xfrm>
          <a:custGeom>
            <a:avLst/>
            <a:gdLst/>
            <a:ahLst/>
            <a:cxnLst/>
            <a:rect l="l" t="t" r="r" b="b"/>
            <a:pathLst>
              <a:path w="440690" h="441959">
                <a:moveTo>
                  <a:pt x="222979" y="0"/>
                </a:moveTo>
                <a:lnTo>
                  <a:pt x="210166" y="0"/>
                </a:lnTo>
                <a:lnTo>
                  <a:pt x="184966" y="2539"/>
                </a:lnTo>
                <a:lnTo>
                  <a:pt x="136912" y="15239"/>
                </a:lnTo>
                <a:lnTo>
                  <a:pt x="93224" y="39369"/>
                </a:lnTo>
                <a:lnTo>
                  <a:pt x="55795" y="72389"/>
                </a:lnTo>
                <a:lnTo>
                  <a:pt x="32310" y="104139"/>
                </a:lnTo>
                <a:lnTo>
                  <a:pt x="10134" y="153669"/>
                </a:lnTo>
                <a:lnTo>
                  <a:pt x="491" y="204469"/>
                </a:lnTo>
                <a:lnTo>
                  <a:pt x="0" y="228599"/>
                </a:lnTo>
                <a:lnTo>
                  <a:pt x="2197" y="252729"/>
                </a:lnTo>
                <a:lnTo>
                  <a:pt x="14067" y="298449"/>
                </a:lnTo>
                <a:lnTo>
                  <a:pt x="34918" y="340359"/>
                </a:lnTo>
                <a:lnTo>
                  <a:pt x="63565" y="377189"/>
                </a:lnTo>
                <a:lnTo>
                  <a:pt x="98825" y="406399"/>
                </a:lnTo>
                <a:lnTo>
                  <a:pt x="139514" y="427989"/>
                </a:lnTo>
                <a:lnTo>
                  <a:pt x="184447" y="440689"/>
                </a:lnTo>
                <a:lnTo>
                  <a:pt x="208136" y="441959"/>
                </a:lnTo>
                <a:lnTo>
                  <a:pt x="232441" y="441959"/>
                </a:lnTo>
                <a:lnTo>
                  <a:pt x="257851" y="439419"/>
                </a:lnTo>
                <a:lnTo>
                  <a:pt x="270372" y="436879"/>
                </a:lnTo>
                <a:lnTo>
                  <a:pt x="294871" y="429259"/>
                </a:lnTo>
                <a:lnTo>
                  <a:pt x="269105" y="429259"/>
                </a:lnTo>
                <a:lnTo>
                  <a:pt x="245418" y="426719"/>
                </a:lnTo>
                <a:lnTo>
                  <a:pt x="194405" y="411479"/>
                </a:lnTo>
                <a:lnTo>
                  <a:pt x="167822" y="394969"/>
                </a:lnTo>
                <a:lnTo>
                  <a:pt x="135591" y="394969"/>
                </a:lnTo>
                <a:lnTo>
                  <a:pt x="106849" y="368299"/>
                </a:lnTo>
                <a:lnTo>
                  <a:pt x="84749" y="335279"/>
                </a:lnTo>
                <a:lnTo>
                  <a:pt x="69878" y="295909"/>
                </a:lnTo>
                <a:lnTo>
                  <a:pt x="62823" y="253999"/>
                </a:lnTo>
                <a:lnTo>
                  <a:pt x="62357" y="241299"/>
                </a:lnTo>
                <a:lnTo>
                  <a:pt x="62431" y="236219"/>
                </a:lnTo>
                <a:lnTo>
                  <a:pt x="66593" y="196849"/>
                </a:lnTo>
                <a:lnTo>
                  <a:pt x="80063" y="156209"/>
                </a:lnTo>
                <a:lnTo>
                  <a:pt x="102501" y="120649"/>
                </a:lnTo>
                <a:lnTo>
                  <a:pt x="130642" y="91439"/>
                </a:lnTo>
                <a:lnTo>
                  <a:pt x="163063" y="69849"/>
                </a:lnTo>
                <a:lnTo>
                  <a:pt x="198591" y="55879"/>
                </a:lnTo>
                <a:lnTo>
                  <a:pt x="223425" y="50799"/>
                </a:lnTo>
                <a:lnTo>
                  <a:pt x="362901" y="50799"/>
                </a:lnTo>
                <a:lnTo>
                  <a:pt x="352018" y="41909"/>
                </a:lnTo>
                <a:lnTo>
                  <a:pt x="340484" y="34289"/>
                </a:lnTo>
                <a:lnTo>
                  <a:pt x="301364" y="15239"/>
                </a:lnTo>
                <a:lnTo>
                  <a:pt x="275102" y="7619"/>
                </a:lnTo>
                <a:lnTo>
                  <a:pt x="248912" y="2539"/>
                </a:lnTo>
                <a:lnTo>
                  <a:pt x="222979" y="0"/>
                </a:lnTo>
                <a:close/>
              </a:path>
              <a:path w="440690" h="441959">
                <a:moveTo>
                  <a:pt x="306780" y="424179"/>
                </a:moveTo>
                <a:lnTo>
                  <a:pt x="298952" y="426719"/>
                </a:lnTo>
                <a:lnTo>
                  <a:pt x="289963" y="427989"/>
                </a:lnTo>
                <a:lnTo>
                  <a:pt x="279963" y="429259"/>
                </a:lnTo>
                <a:lnTo>
                  <a:pt x="294871" y="429259"/>
                </a:lnTo>
                <a:lnTo>
                  <a:pt x="306780" y="424179"/>
                </a:lnTo>
                <a:close/>
              </a:path>
              <a:path w="440690" h="441959">
                <a:moveTo>
                  <a:pt x="260066" y="190499"/>
                </a:moveTo>
                <a:lnTo>
                  <a:pt x="248587" y="190499"/>
                </a:lnTo>
                <a:lnTo>
                  <a:pt x="237138" y="191769"/>
                </a:lnTo>
                <a:lnTo>
                  <a:pt x="194098" y="210819"/>
                </a:lnTo>
                <a:lnTo>
                  <a:pt x="168153" y="240029"/>
                </a:lnTo>
                <a:lnTo>
                  <a:pt x="153544" y="288289"/>
                </a:lnTo>
                <a:lnTo>
                  <a:pt x="153461" y="300989"/>
                </a:lnTo>
                <a:lnTo>
                  <a:pt x="156357" y="313689"/>
                </a:lnTo>
                <a:lnTo>
                  <a:pt x="171180" y="349249"/>
                </a:lnTo>
                <a:lnTo>
                  <a:pt x="196051" y="378459"/>
                </a:lnTo>
                <a:lnTo>
                  <a:pt x="243606" y="403859"/>
                </a:lnTo>
                <a:lnTo>
                  <a:pt x="292017" y="411479"/>
                </a:lnTo>
                <a:lnTo>
                  <a:pt x="315146" y="408939"/>
                </a:lnTo>
                <a:lnTo>
                  <a:pt x="357540" y="392429"/>
                </a:lnTo>
                <a:lnTo>
                  <a:pt x="392502" y="361949"/>
                </a:lnTo>
                <a:lnTo>
                  <a:pt x="415549" y="317499"/>
                </a:lnTo>
                <a:lnTo>
                  <a:pt x="319633" y="317499"/>
                </a:lnTo>
                <a:lnTo>
                  <a:pt x="325109" y="308609"/>
                </a:lnTo>
                <a:lnTo>
                  <a:pt x="329479" y="298449"/>
                </a:lnTo>
                <a:lnTo>
                  <a:pt x="332565" y="287019"/>
                </a:lnTo>
                <a:lnTo>
                  <a:pt x="334188" y="275589"/>
                </a:lnTo>
                <a:lnTo>
                  <a:pt x="334167" y="262889"/>
                </a:lnTo>
                <a:lnTo>
                  <a:pt x="314083" y="217169"/>
                </a:lnTo>
                <a:lnTo>
                  <a:pt x="271452" y="193039"/>
                </a:lnTo>
                <a:lnTo>
                  <a:pt x="260066" y="190499"/>
                </a:lnTo>
                <a:close/>
              </a:path>
              <a:path w="440690" h="441959">
                <a:moveTo>
                  <a:pt x="259122" y="99059"/>
                </a:moveTo>
                <a:lnTo>
                  <a:pt x="246042" y="99059"/>
                </a:lnTo>
                <a:lnTo>
                  <a:pt x="220026" y="101599"/>
                </a:lnTo>
                <a:lnTo>
                  <a:pt x="182426" y="111759"/>
                </a:lnTo>
                <a:lnTo>
                  <a:pt x="148233" y="130809"/>
                </a:lnTo>
                <a:lnTo>
                  <a:pt x="137922" y="139699"/>
                </a:lnTo>
                <a:lnTo>
                  <a:pt x="128274" y="147319"/>
                </a:lnTo>
                <a:lnTo>
                  <a:pt x="104006" y="179069"/>
                </a:lnTo>
                <a:lnTo>
                  <a:pt x="85818" y="223519"/>
                </a:lnTo>
                <a:lnTo>
                  <a:pt x="80398" y="271779"/>
                </a:lnTo>
                <a:lnTo>
                  <a:pt x="81099" y="283209"/>
                </a:lnTo>
                <a:lnTo>
                  <a:pt x="92373" y="330199"/>
                </a:lnTo>
                <a:lnTo>
                  <a:pt x="109950" y="364489"/>
                </a:lnTo>
                <a:lnTo>
                  <a:pt x="135591" y="394969"/>
                </a:lnTo>
                <a:lnTo>
                  <a:pt x="167822" y="394969"/>
                </a:lnTo>
                <a:lnTo>
                  <a:pt x="157734" y="387349"/>
                </a:lnTo>
                <a:lnTo>
                  <a:pt x="146621" y="375919"/>
                </a:lnTo>
                <a:lnTo>
                  <a:pt x="125088" y="339089"/>
                </a:lnTo>
                <a:lnTo>
                  <a:pt x="113890" y="292099"/>
                </a:lnTo>
                <a:lnTo>
                  <a:pt x="113491" y="279399"/>
                </a:lnTo>
                <a:lnTo>
                  <a:pt x="114072" y="267969"/>
                </a:lnTo>
                <a:lnTo>
                  <a:pt x="126379" y="219709"/>
                </a:lnTo>
                <a:lnTo>
                  <a:pt x="147687" y="185419"/>
                </a:lnTo>
                <a:lnTo>
                  <a:pt x="185856" y="153669"/>
                </a:lnTo>
                <a:lnTo>
                  <a:pt x="232897" y="139699"/>
                </a:lnTo>
                <a:lnTo>
                  <a:pt x="362655" y="139699"/>
                </a:lnTo>
                <a:lnTo>
                  <a:pt x="361202" y="138429"/>
                </a:lnTo>
                <a:lnTo>
                  <a:pt x="322414" y="114299"/>
                </a:lnTo>
                <a:lnTo>
                  <a:pt x="272156" y="100329"/>
                </a:lnTo>
                <a:lnTo>
                  <a:pt x="259122" y="99059"/>
                </a:lnTo>
                <a:close/>
              </a:path>
              <a:path w="440690" h="441959">
                <a:moveTo>
                  <a:pt x="362655" y="139699"/>
                </a:moveTo>
                <a:lnTo>
                  <a:pt x="257454" y="139699"/>
                </a:lnTo>
                <a:lnTo>
                  <a:pt x="269690" y="140969"/>
                </a:lnTo>
                <a:lnTo>
                  <a:pt x="281783" y="143509"/>
                </a:lnTo>
                <a:lnTo>
                  <a:pt x="316342" y="160019"/>
                </a:lnTo>
                <a:lnTo>
                  <a:pt x="348787" y="193039"/>
                </a:lnTo>
                <a:lnTo>
                  <a:pt x="362140" y="236219"/>
                </a:lnTo>
                <a:lnTo>
                  <a:pt x="362248" y="246379"/>
                </a:lnTo>
                <a:lnTo>
                  <a:pt x="360936" y="257809"/>
                </a:lnTo>
                <a:lnTo>
                  <a:pt x="340195" y="299719"/>
                </a:lnTo>
                <a:lnTo>
                  <a:pt x="319633" y="317499"/>
                </a:lnTo>
                <a:lnTo>
                  <a:pt x="415549" y="317499"/>
                </a:lnTo>
                <a:lnTo>
                  <a:pt x="424006" y="279399"/>
                </a:lnTo>
                <a:lnTo>
                  <a:pt x="424664" y="267969"/>
                </a:lnTo>
                <a:lnTo>
                  <a:pt x="424542" y="257809"/>
                </a:lnTo>
                <a:lnTo>
                  <a:pt x="417352" y="217169"/>
                </a:lnTo>
                <a:lnTo>
                  <a:pt x="400347" y="181609"/>
                </a:lnTo>
                <a:lnTo>
                  <a:pt x="372823" y="148589"/>
                </a:lnTo>
                <a:lnTo>
                  <a:pt x="362655" y="139699"/>
                </a:lnTo>
                <a:close/>
              </a:path>
              <a:path w="440690" h="441959">
                <a:moveTo>
                  <a:pt x="362901" y="50799"/>
                </a:moveTo>
                <a:lnTo>
                  <a:pt x="262107" y="50799"/>
                </a:lnTo>
                <a:lnTo>
                  <a:pt x="274857" y="53339"/>
                </a:lnTo>
                <a:lnTo>
                  <a:pt x="287460" y="54609"/>
                </a:lnTo>
                <a:lnTo>
                  <a:pt x="299872" y="57149"/>
                </a:lnTo>
                <a:lnTo>
                  <a:pt x="312049" y="60959"/>
                </a:lnTo>
                <a:lnTo>
                  <a:pt x="323947" y="66039"/>
                </a:lnTo>
                <a:lnTo>
                  <a:pt x="335520" y="69849"/>
                </a:lnTo>
                <a:lnTo>
                  <a:pt x="370524" y="91439"/>
                </a:lnTo>
                <a:lnTo>
                  <a:pt x="399991" y="119379"/>
                </a:lnTo>
                <a:lnTo>
                  <a:pt x="422086" y="151129"/>
                </a:lnTo>
                <a:lnTo>
                  <a:pt x="440289" y="196849"/>
                </a:lnTo>
                <a:lnTo>
                  <a:pt x="438847" y="184149"/>
                </a:lnTo>
                <a:lnTo>
                  <a:pt x="425269" y="135889"/>
                </a:lnTo>
                <a:lnTo>
                  <a:pt x="407192" y="101599"/>
                </a:lnTo>
                <a:lnTo>
                  <a:pt x="399720" y="90169"/>
                </a:lnTo>
                <a:lnTo>
                  <a:pt x="391545" y="80009"/>
                </a:lnTo>
                <a:lnTo>
                  <a:pt x="382676" y="69849"/>
                </a:lnTo>
                <a:lnTo>
                  <a:pt x="373125" y="59689"/>
                </a:lnTo>
                <a:lnTo>
                  <a:pt x="362901" y="5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10439400" y="9213960"/>
            <a:ext cx="2273549" cy="22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589836" y="9302288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2" name="Group 20"/>
          <p:cNvGrpSpPr/>
          <p:nvPr/>
        </p:nvGrpSpPr>
        <p:grpSpPr>
          <a:xfrm>
            <a:off x="-1" y="903046"/>
            <a:ext cx="4529543" cy="3569853"/>
            <a:chOff x="-1058305" y="903046"/>
            <a:chExt cx="5587848" cy="3569853"/>
          </a:xfrm>
        </p:grpSpPr>
        <p:sp>
          <p:nvSpPr>
            <p:cNvPr id="22" name="Pentagon 21"/>
            <p:cNvSpPr/>
            <p:nvPr/>
          </p:nvSpPr>
          <p:spPr>
            <a:xfrm>
              <a:off x="-1058305" y="903046"/>
              <a:ext cx="5587848" cy="3569853"/>
            </a:xfrm>
            <a:prstGeom prst="homePlate">
              <a:avLst>
                <a:gd name="adj" fmla="val 31818"/>
              </a:avLst>
            </a:prstGeom>
            <a:solidFill>
              <a:srgbClr val="634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bject 9"/>
            <p:cNvSpPr txBox="1"/>
            <p:nvPr/>
          </p:nvSpPr>
          <p:spPr>
            <a:xfrm>
              <a:off x="-33762" y="1561013"/>
              <a:ext cx="3457359" cy="20774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>
                <a:lnSpc>
                  <a:spcPts val="5400"/>
                </a:lnSpc>
                <a:tabLst>
                  <a:tab pos="1980564" algn="l"/>
                </a:tabLst>
              </a:pPr>
              <a:r>
                <a:rPr lang="en-US" sz="36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Cross border sales</a:t>
              </a:r>
            </a:p>
            <a:p>
              <a:pPr marL="12700" marR="6350">
                <a:lnSpc>
                  <a:spcPts val="5400"/>
                </a:lnSpc>
                <a:tabLst>
                  <a:tab pos="1980564" algn="l"/>
                </a:tabLst>
              </a:pPr>
              <a:r>
                <a:rPr lang="en-US" sz="5400" b="1" dirty="0" smtClean="0">
                  <a:solidFill>
                    <a:srgbClr val="F78F1E"/>
                  </a:solidFill>
                  <a:latin typeface="Arial"/>
                  <a:cs typeface="Arial"/>
                </a:rPr>
                <a:t>Acumen</a:t>
              </a:r>
              <a:endParaRPr lang="en-US" sz="5400" dirty="0" smtClean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9" cy="9753600"/>
          </a:xfrm>
          <a:custGeom>
            <a:avLst/>
            <a:gdLst/>
            <a:ahLst/>
            <a:cxnLst/>
            <a:rect l="l" t="t" r="r" b="b"/>
            <a:pathLst>
              <a:path w="12428855" h="8566150">
                <a:moveTo>
                  <a:pt x="0" y="8565591"/>
                </a:moveTo>
                <a:lnTo>
                  <a:pt x="12428778" y="8565591"/>
                </a:lnTo>
                <a:lnTo>
                  <a:pt x="12428778" y="0"/>
                </a:lnTo>
                <a:lnTo>
                  <a:pt x="0" y="0"/>
                </a:lnTo>
                <a:lnTo>
                  <a:pt x="0" y="8565591"/>
                </a:lnTo>
                <a:close/>
              </a:path>
            </a:pathLst>
          </a:custGeom>
          <a:solidFill>
            <a:srgbClr val="CEDD4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7299" y="2606812"/>
            <a:ext cx="11363960" cy="3626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400" b="1" dirty="0">
                <a:solidFill>
                  <a:srgbClr val="42474C"/>
                </a:solidFill>
                <a:latin typeface="Arial"/>
                <a:cs typeface="Arial"/>
              </a:rPr>
              <a:t>Contact</a:t>
            </a:r>
            <a:r>
              <a:rPr sz="9400" b="1" spc="5" dirty="0">
                <a:solidFill>
                  <a:srgbClr val="42474C"/>
                </a:solidFill>
                <a:latin typeface="Arial"/>
                <a:cs typeface="Arial"/>
              </a:rPr>
              <a:t> </a:t>
            </a:r>
            <a:r>
              <a:rPr sz="9400" b="1" dirty="0">
                <a:solidFill>
                  <a:srgbClr val="42474C"/>
                </a:solidFill>
                <a:latin typeface="Arial"/>
                <a:cs typeface="Arial"/>
              </a:rPr>
              <a:t>us….</a:t>
            </a:r>
            <a:endParaRPr sz="9400" dirty="0">
              <a:latin typeface="Arial"/>
              <a:cs typeface="Arial"/>
            </a:endParaRPr>
          </a:p>
          <a:p>
            <a:pPr marL="12700">
              <a:lnSpc>
                <a:spcPts val="8260"/>
              </a:lnSpc>
              <a:spcBef>
                <a:spcPts val="219"/>
              </a:spcBef>
            </a:pPr>
            <a:r>
              <a:rPr lang="en-GB" sz="6900" b="1" dirty="0" smtClean="0">
                <a:solidFill>
                  <a:srgbClr val="FFFFFF"/>
                </a:solidFill>
                <a:latin typeface="Arial"/>
                <a:cs typeface="Arial"/>
              </a:rPr>
              <a:t>simon@itiacumen.com</a:t>
            </a:r>
          </a:p>
          <a:p>
            <a:pPr marL="12700">
              <a:lnSpc>
                <a:spcPts val="8260"/>
              </a:lnSpc>
              <a:spcBef>
                <a:spcPts val="219"/>
              </a:spcBef>
            </a:pPr>
            <a:r>
              <a:rPr sz="6900" b="1" dirty="0" smtClean="0">
                <a:solidFill>
                  <a:srgbClr val="FFFFFF"/>
                </a:solidFill>
                <a:latin typeface="Arial"/>
                <a:cs typeface="Arial"/>
              </a:rPr>
              <a:t>ww</a:t>
            </a:r>
            <a:r>
              <a:rPr sz="6900" b="1" spc="-38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6900" b="1" dirty="0" smtClean="0">
                <a:solidFill>
                  <a:srgbClr val="FFFFFF"/>
                </a:solidFill>
                <a:latin typeface="Arial"/>
                <a:cs typeface="Arial"/>
              </a:rPr>
              <a:t>.intertradei</a:t>
            </a:r>
            <a:r>
              <a:rPr sz="6900" b="1" spc="-12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6900" b="1" dirty="0" smtClean="0">
                <a:solidFill>
                  <a:srgbClr val="FFFFFF"/>
                </a:solidFill>
                <a:latin typeface="Arial"/>
                <a:cs typeface="Arial"/>
              </a:rPr>
              <a:t>eland.com</a:t>
            </a:r>
            <a:endParaRPr sz="6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6845865"/>
            <a:ext cx="4637405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42474C"/>
                </a:solidFill>
                <a:latin typeface="Arial"/>
                <a:cs typeface="Arial"/>
              </a:rPr>
              <a:t>Follow us on Facebook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400" b="1" dirty="0">
                <a:solidFill>
                  <a:srgbClr val="42474C"/>
                </a:solidFill>
                <a:latin typeface="Arial"/>
                <a:cs typeface="Arial"/>
              </a:rPr>
              <a:t>Join the conversation on twitter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08911" y="7812767"/>
            <a:ext cx="586740" cy="586740"/>
          </a:xfrm>
          <a:custGeom>
            <a:avLst/>
            <a:gdLst/>
            <a:ahLst/>
            <a:cxnLst/>
            <a:rect l="l" t="t" r="r" b="b"/>
            <a:pathLst>
              <a:path w="586739" h="586740">
                <a:moveTo>
                  <a:pt x="105295" y="0"/>
                </a:moveTo>
                <a:lnTo>
                  <a:pt x="63474" y="8669"/>
                </a:lnTo>
                <a:lnTo>
                  <a:pt x="29554" y="32235"/>
                </a:lnTo>
                <a:lnTo>
                  <a:pt x="7200" y="67031"/>
                </a:lnTo>
                <a:lnTo>
                  <a:pt x="0" y="105295"/>
                </a:lnTo>
                <a:lnTo>
                  <a:pt x="0" y="481342"/>
                </a:lnTo>
                <a:lnTo>
                  <a:pt x="8669" y="523163"/>
                </a:lnTo>
                <a:lnTo>
                  <a:pt x="32235" y="557083"/>
                </a:lnTo>
                <a:lnTo>
                  <a:pt x="67031" y="579437"/>
                </a:lnTo>
                <a:lnTo>
                  <a:pt x="481342" y="586638"/>
                </a:lnTo>
                <a:lnTo>
                  <a:pt x="495934" y="585629"/>
                </a:lnTo>
                <a:lnTo>
                  <a:pt x="535529" y="571587"/>
                </a:lnTo>
                <a:lnTo>
                  <a:pt x="566001" y="543870"/>
                </a:lnTo>
                <a:lnTo>
                  <a:pt x="583685" y="506145"/>
                </a:lnTo>
                <a:lnTo>
                  <a:pt x="586638" y="105295"/>
                </a:lnTo>
                <a:lnTo>
                  <a:pt x="585629" y="90703"/>
                </a:lnTo>
                <a:lnTo>
                  <a:pt x="571587" y="51109"/>
                </a:lnTo>
                <a:lnTo>
                  <a:pt x="543870" y="20637"/>
                </a:lnTo>
                <a:lnTo>
                  <a:pt x="506145" y="2953"/>
                </a:lnTo>
                <a:lnTo>
                  <a:pt x="105295" y="0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8911" y="7812767"/>
            <a:ext cx="586740" cy="586740"/>
          </a:xfrm>
          <a:custGeom>
            <a:avLst/>
            <a:gdLst/>
            <a:ahLst/>
            <a:cxnLst/>
            <a:rect l="l" t="t" r="r" b="b"/>
            <a:pathLst>
              <a:path w="586739" h="586740">
                <a:moveTo>
                  <a:pt x="0" y="105295"/>
                </a:moveTo>
                <a:lnTo>
                  <a:pt x="0" y="481342"/>
                </a:lnTo>
                <a:lnTo>
                  <a:pt x="1008" y="495934"/>
                </a:lnTo>
                <a:lnTo>
                  <a:pt x="15051" y="535529"/>
                </a:lnTo>
                <a:lnTo>
                  <a:pt x="42767" y="566001"/>
                </a:lnTo>
                <a:lnTo>
                  <a:pt x="80492" y="583685"/>
                </a:lnTo>
                <a:lnTo>
                  <a:pt x="481342" y="586638"/>
                </a:lnTo>
                <a:lnTo>
                  <a:pt x="495934" y="585629"/>
                </a:lnTo>
                <a:lnTo>
                  <a:pt x="535529" y="571587"/>
                </a:lnTo>
                <a:lnTo>
                  <a:pt x="566001" y="543870"/>
                </a:lnTo>
                <a:lnTo>
                  <a:pt x="583685" y="506145"/>
                </a:lnTo>
                <a:lnTo>
                  <a:pt x="586638" y="105295"/>
                </a:lnTo>
                <a:lnTo>
                  <a:pt x="585629" y="90703"/>
                </a:lnTo>
                <a:lnTo>
                  <a:pt x="571587" y="51109"/>
                </a:lnTo>
                <a:lnTo>
                  <a:pt x="543870" y="20637"/>
                </a:lnTo>
                <a:lnTo>
                  <a:pt x="506145" y="2953"/>
                </a:lnTo>
                <a:lnTo>
                  <a:pt x="105295" y="0"/>
                </a:lnTo>
                <a:lnTo>
                  <a:pt x="90703" y="1008"/>
                </a:lnTo>
                <a:lnTo>
                  <a:pt x="51109" y="15051"/>
                </a:lnTo>
                <a:lnTo>
                  <a:pt x="20637" y="42767"/>
                </a:lnTo>
                <a:lnTo>
                  <a:pt x="2953" y="80492"/>
                </a:lnTo>
                <a:lnTo>
                  <a:pt x="0" y="105295"/>
                </a:lnTo>
                <a:close/>
              </a:path>
            </a:pathLst>
          </a:custGeom>
          <a:ln w="1945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9798" y="7870474"/>
            <a:ext cx="367665" cy="461009"/>
          </a:xfrm>
          <a:custGeom>
            <a:avLst/>
            <a:gdLst/>
            <a:ahLst/>
            <a:cxnLst/>
            <a:rect l="l" t="t" r="r" b="b"/>
            <a:pathLst>
              <a:path w="367664" h="461009">
                <a:moveTo>
                  <a:pt x="93109" y="0"/>
                </a:moveTo>
                <a:lnTo>
                  <a:pt x="50973" y="9737"/>
                </a:lnTo>
                <a:lnTo>
                  <a:pt x="19091" y="35721"/>
                </a:lnTo>
                <a:lnTo>
                  <a:pt x="1905" y="73205"/>
                </a:lnTo>
                <a:lnTo>
                  <a:pt x="139" y="302818"/>
                </a:lnTo>
                <a:lnTo>
                  <a:pt x="0" y="303491"/>
                </a:lnTo>
                <a:lnTo>
                  <a:pt x="0" y="307848"/>
                </a:lnTo>
                <a:lnTo>
                  <a:pt x="471" y="322007"/>
                </a:lnTo>
                <a:lnTo>
                  <a:pt x="7704" y="361499"/>
                </a:lnTo>
                <a:lnTo>
                  <a:pt x="30460" y="405916"/>
                </a:lnTo>
                <a:lnTo>
                  <a:pt x="61241" y="433455"/>
                </a:lnTo>
                <a:lnTo>
                  <a:pt x="95173" y="451077"/>
                </a:lnTo>
                <a:lnTo>
                  <a:pt x="145241" y="460588"/>
                </a:lnTo>
                <a:lnTo>
                  <a:pt x="149783" y="460705"/>
                </a:lnTo>
                <a:lnTo>
                  <a:pt x="149491" y="460717"/>
                </a:lnTo>
                <a:lnTo>
                  <a:pt x="276656" y="460832"/>
                </a:lnTo>
                <a:lnTo>
                  <a:pt x="317861" y="450843"/>
                </a:lnTo>
                <a:lnTo>
                  <a:pt x="349309" y="424342"/>
                </a:lnTo>
                <a:lnTo>
                  <a:pt x="366105" y="386219"/>
                </a:lnTo>
                <a:lnTo>
                  <a:pt x="366923" y="378320"/>
                </a:lnTo>
                <a:lnTo>
                  <a:pt x="278892" y="378320"/>
                </a:lnTo>
                <a:lnTo>
                  <a:pt x="150914" y="378231"/>
                </a:lnTo>
                <a:lnTo>
                  <a:pt x="111109" y="368811"/>
                </a:lnTo>
                <a:lnTo>
                  <a:pt x="84458" y="328627"/>
                </a:lnTo>
                <a:lnTo>
                  <a:pt x="82651" y="86385"/>
                </a:lnTo>
                <a:lnTo>
                  <a:pt x="86563" y="82473"/>
                </a:lnTo>
                <a:lnTo>
                  <a:pt x="181471" y="82461"/>
                </a:lnTo>
                <a:lnTo>
                  <a:pt x="180976" y="76425"/>
                </a:lnTo>
                <a:lnTo>
                  <a:pt x="164941" y="37925"/>
                </a:lnTo>
                <a:lnTo>
                  <a:pt x="134022" y="10818"/>
                </a:lnTo>
                <a:lnTo>
                  <a:pt x="107555" y="1494"/>
                </a:lnTo>
                <a:lnTo>
                  <a:pt x="93109" y="0"/>
                </a:lnTo>
                <a:close/>
              </a:path>
              <a:path w="367664" h="461009">
                <a:moveTo>
                  <a:pt x="181471" y="82461"/>
                </a:moveTo>
                <a:lnTo>
                  <a:pt x="93421" y="82461"/>
                </a:lnTo>
                <a:lnTo>
                  <a:pt x="95465" y="83337"/>
                </a:lnTo>
                <a:lnTo>
                  <a:pt x="98805" y="86677"/>
                </a:lnTo>
                <a:lnTo>
                  <a:pt x="99669" y="88709"/>
                </a:lnTo>
                <a:lnTo>
                  <a:pt x="99669" y="180962"/>
                </a:lnTo>
                <a:lnTo>
                  <a:pt x="278892" y="180962"/>
                </a:lnTo>
                <a:lnTo>
                  <a:pt x="280924" y="181825"/>
                </a:lnTo>
                <a:lnTo>
                  <a:pt x="284251" y="185153"/>
                </a:lnTo>
                <a:lnTo>
                  <a:pt x="285127" y="187198"/>
                </a:lnTo>
                <a:lnTo>
                  <a:pt x="285115" y="194068"/>
                </a:lnTo>
                <a:lnTo>
                  <a:pt x="281203" y="197993"/>
                </a:lnTo>
                <a:lnTo>
                  <a:pt x="99669" y="198005"/>
                </a:lnTo>
                <a:lnTo>
                  <a:pt x="99725" y="315297"/>
                </a:lnTo>
                <a:lnTo>
                  <a:pt x="126272" y="355383"/>
                </a:lnTo>
                <a:lnTo>
                  <a:pt x="281203" y="361302"/>
                </a:lnTo>
                <a:lnTo>
                  <a:pt x="285115" y="365226"/>
                </a:lnTo>
                <a:lnTo>
                  <a:pt x="285127" y="372097"/>
                </a:lnTo>
                <a:lnTo>
                  <a:pt x="284264" y="374129"/>
                </a:lnTo>
                <a:lnTo>
                  <a:pt x="280924" y="377456"/>
                </a:lnTo>
                <a:lnTo>
                  <a:pt x="278892" y="378320"/>
                </a:lnTo>
                <a:lnTo>
                  <a:pt x="366923" y="378320"/>
                </a:lnTo>
                <a:lnTo>
                  <a:pt x="358149" y="330163"/>
                </a:lnTo>
                <a:lnTo>
                  <a:pt x="332885" y="298513"/>
                </a:lnTo>
                <a:lnTo>
                  <a:pt x="296337" y="280986"/>
                </a:lnTo>
                <a:lnTo>
                  <a:pt x="288925" y="279654"/>
                </a:lnTo>
                <a:lnTo>
                  <a:pt x="302663" y="276671"/>
                </a:lnTo>
                <a:lnTo>
                  <a:pt x="338087" y="256459"/>
                </a:lnTo>
                <a:lnTo>
                  <a:pt x="361180" y="222994"/>
                </a:lnTo>
                <a:lnTo>
                  <a:pt x="367409" y="195635"/>
                </a:lnTo>
                <a:lnTo>
                  <a:pt x="366349" y="179981"/>
                </a:lnTo>
                <a:lnTo>
                  <a:pt x="351416" y="139388"/>
                </a:lnTo>
                <a:lnTo>
                  <a:pt x="322312" y="111118"/>
                </a:lnTo>
                <a:lnTo>
                  <a:pt x="283482" y="98723"/>
                </a:lnTo>
                <a:lnTo>
                  <a:pt x="182168" y="98450"/>
                </a:lnTo>
                <a:lnTo>
                  <a:pt x="182168" y="90944"/>
                </a:lnTo>
                <a:lnTo>
                  <a:pt x="181471" y="82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61048" y="7912317"/>
            <a:ext cx="285115" cy="377825"/>
          </a:xfrm>
          <a:custGeom>
            <a:avLst/>
            <a:gdLst/>
            <a:ahLst/>
            <a:cxnLst/>
            <a:rect l="l" t="t" r="r" b="b"/>
            <a:pathLst>
              <a:path w="285114" h="377825">
                <a:moveTo>
                  <a:pt x="57770" y="0"/>
                </a:moveTo>
                <a:lnTo>
                  <a:pt x="15829" y="13942"/>
                </a:lnTo>
                <a:lnTo>
                  <a:pt x="141" y="48759"/>
                </a:lnTo>
                <a:lnTo>
                  <a:pt x="139" y="265376"/>
                </a:lnTo>
                <a:lnTo>
                  <a:pt x="0" y="266036"/>
                </a:lnTo>
                <a:lnTo>
                  <a:pt x="6407" y="309097"/>
                </a:lnTo>
                <a:lnTo>
                  <a:pt x="25752" y="343605"/>
                </a:lnTo>
                <a:lnTo>
                  <a:pt x="58220" y="367179"/>
                </a:lnTo>
                <a:lnTo>
                  <a:pt x="103993" y="377435"/>
                </a:lnTo>
                <a:lnTo>
                  <a:pt x="235369" y="377733"/>
                </a:lnTo>
                <a:lnTo>
                  <a:pt x="249614" y="375643"/>
                </a:lnTo>
                <a:lnTo>
                  <a:pt x="262246" y="369803"/>
                </a:lnTo>
                <a:lnTo>
                  <a:pt x="272686" y="360811"/>
                </a:lnTo>
                <a:lnTo>
                  <a:pt x="280309" y="349283"/>
                </a:lnTo>
                <a:lnTo>
                  <a:pt x="284504" y="335834"/>
                </a:lnTo>
                <a:lnTo>
                  <a:pt x="282996" y="319358"/>
                </a:lnTo>
                <a:lnTo>
                  <a:pt x="260610" y="285420"/>
                </a:lnTo>
                <a:lnTo>
                  <a:pt x="101371" y="278216"/>
                </a:lnTo>
                <a:lnTo>
                  <a:pt x="99669" y="274939"/>
                </a:lnTo>
                <a:lnTo>
                  <a:pt x="99669" y="197406"/>
                </a:lnTo>
                <a:lnTo>
                  <a:pt x="235369" y="197406"/>
                </a:lnTo>
                <a:lnTo>
                  <a:pt x="249599" y="195330"/>
                </a:lnTo>
                <a:lnTo>
                  <a:pt x="262240" y="189504"/>
                </a:lnTo>
                <a:lnTo>
                  <a:pt x="272679" y="180528"/>
                </a:lnTo>
                <a:lnTo>
                  <a:pt x="280303" y="169004"/>
                </a:lnTo>
                <a:lnTo>
                  <a:pt x="284501" y="155530"/>
                </a:lnTo>
                <a:lnTo>
                  <a:pt x="282996" y="139085"/>
                </a:lnTo>
                <a:lnTo>
                  <a:pt x="260632" y="105112"/>
                </a:lnTo>
                <a:lnTo>
                  <a:pt x="99669" y="97863"/>
                </a:lnTo>
                <a:lnTo>
                  <a:pt x="99614" y="48759"/>
                </a:lnTo>
                <a:lnTo>
                  <a:pt x="97585" y="34901"/>
                </a:lnTo>
                <a:lnTo>
                  <a:pt x="91741" y="22259"/>
                </a:lnTo>
                <a:lnTo>
                  <a:pt x="82749" y="11820"/>
                </a:lnTo>
                <a:lnTo>
                  <a:pt x="71221" y="4196"/>
                </a:lnTo>
                <a:lnTo>
                  <a:pt x="57770" y="0"/>
                </a:lnTo>
                <a:close/>
              </a:path>
            </a:pathLst>
          </a:custGeom>
          <a:solidFill>
            <a:srgbClr val="565E6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1048" y="7912317"/>
            <a:ext cx="285115" cy="377825"/>
          </a:xfrm>
          <a:custGeom>
            <a:avLst/>
            <a:gdLst/>
            <a:ahLst/>
            <a:cxnLst/>
            <a:rect l="l" t="t" r="r" b="b"/>
            <a:pathLst>
              <a:path w="285114" h="377825">
                <a:moveTo>
                  <a:pt x="57770" y="0"/>
                </a:moveTo>
                <a:lnTo>
                  <a:pt x="15829" y="13942"/>
                </a:lnTo>
                <a:lnTo>
                  <a:pt x="141" y="48759"/>
                </a:lnTo>
                <a:lnTo>
                  <a:pt x="139" y="265376"/>
                </a:lnTo>
                <a:lnTo>
                  <a:pt x="0" y="266036"/>
                </a:lnTo>
                <a:lnTo>
                  <a:pt x="6407" y="309097"/>
                </a:lnTo>
                <a:lnTo>
                  <a:pt x="25752" y="343605"/>
                </a:lnTo>
                <a:lnTo>
                  <a:pt x="58220" y="367179"/>
                </a:lnTo>
                <a:lnTo>
                  <a:pt x="103993" y="377435"/>
                </a:lnTo>
                <a:lnTo>
                  <a:pt x="235369" y="377733"/>
                </a:lnTo>
                <a:lnTo>
                  <a:pt x="249614" y="375643"/>
                </a:lnTo>
                <a:lnTo>
                  <a:pt x="262246" y="369803"/>
                </a:lnTo>
                <a:lnTo>
                  <a:pt x="272686" y="360811"/>
                </a:lnTo>
                <a:lnTo>
                  <a:pt x="280309" y="349283"/>
                </a:lnTo>
                <a:lnTo>
                  <a:pt x="284504" y="335834"/>
                </a:lnTo>
                <a:lnTo>
                  <a:pt x="282996" y="319358"/>
                </a:lnTo>
                <a:lnTo>
                  <a:pt x="260610" y="285420"/>
                </a:lnTo>
                <a:lnTo>
                  <a:pt x="101371" y="278216"/>
                </a:lnTo>
                <a:lnTo>
                  <a:pt x="99669" y="274939"/>
                </a:lnTo>
                <a:lnTo>
                  <a:pt x="99669" y="197406"/>
                </a:lnTo>
                <a:lnTo>
                  <a:pt x="235369" y="197406"/>
                </a:lnTo>
                <a:lnTo>
                  <a:pt x="249599" y="195330"/>
                </a:lnTo>
                <a:lnTo>
                  <a:pt x="262240" y="189504"/>
                </a:lnTo>
                <a:lnTo>
                  <a:pt x="272679" y="180528"/>
                </a:lnTo>
                <a:lnTo>
                  <a:pt x="280303" y="169004"/>
                </a:lnTo>
                <a:lnTo>
                  <a:pt x="284501" y="155530"/>
                </a:lnTo>
                <a:lnTo>
                  <a:pt x="282996" y="139085"/>
                </a:lnTo>
                <a:lnTo>
                  <a:pt x="260632" y="105112"/>
                </a:lnTo>
                <a:lnTo>
                  <a:pt x="99669" y="97863"/>
                </a:lnTo>
                <a:lnTo>
                  <a:pt x="99614" y="48759"/>
                </a:lnTo>
                <a:lnTo>
                  <a:pt x="97585" y="34901"/>
                </a:lnTo>
                <a:lnTo>
                  <a:pt x="91741" y="22259"/>
                </a:lnTo>
                <a:lnTo>
                  <a:pt x="82749" y="11820"/>
                </a:lnTo>
                <a:lnTo>
                  <a:pt x="71221" y="4196"/>
                </a:lnTo>
                <a:lnTo>
                  <a:pt x="57770" y="0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726" y="7812768"/>
            <a:ext cx="586740" cy="586740"/>
          </a:xfrm>
          <a:custGeom>
            <a:avLst/>
            <a:gdLst/>
            <a:ahLst/>
            <a:cxnLst/>
            <a:rect l="l" t="t" r="r" b="b"/>
            <a:pathLst>
              <a:path w="586740" h="586740">
                <a:moveTo>
                  <a:pt x="105295" y="0"/>
                </a:moveTo>
                <a:lnTo>
                  <a:pt x="63474" y="8669"/>
                </a:lnTo>
                <a:lnTo>
                  <a:pt x="29554" y="32235"/>
                </a:lnTo>
                <a:lnTo>
                  <a:pt x="7200" y="67031"/>
                </a:lnTo>
                <a:lnTo>
                  <a:pt x="0" y="105295"/>
                </a:lnTo>
                <a:lnTo>
                  <a:pt x="0" y="481342"/>
                </a:lnTo>
                <a:lnTo>
                  <a:pt x="8669" y="523163"/>
                </a:lnTo>
                <a:lnTo>
                  <a:pt x="32235" y="557083"/>
                </a:lnTo>
                <a:lnTo>
                  <a:pt x="67031" y="579437"/>
                </a:lnTo>
                <a:lnTo>
                  <a:pt x="481342" y="586638"/>
                </a:lnTo>
                <a:lnTo>
                  <a:pt x="495934" y="585629"/>
                </a:lnTo>
                <a:lnTo>
                  <a:pt x="535529" y="571587"/>
                </a:lnTo>
                <a:lnTo>
                  <a:pt x="566001" y="543870"/>
                </a:lnTo>
                <a:lnTo>
                  <a:pt x="583685" y="506145"/>
                </a:lnTo>
                <a:lnTo>
                  <a:pt x="586638" y="105295"/>
                </a:lnTo>
                <a:lnTo>
                  <a:pt x="585629" y="90703"/>
                </a:lnTo>
                <a:lnTo>
                  <a:pt x="571587" y="51109"/>
                </a:lnTo>
                <a:lnTo>
                  <a:pt x="543870" y="20637"/>
                </a:lnTo>
                <a:lnTo>
                  <a:pt x="506145" y="2953"/>
                </a:lnTo>
                <a:lnTo>
                  <a:pt x="105295" y="0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726" y="7812768"/>
            <a:ext cx="586740" cy="586740"/>
          </a:xfrm>
          <a:custGeom>
            <a:avLst/>
            <a:gdLst/>
            <a:ahLst/>
            <a:cxnLst/>
            <a:rect l="l" t="t" r="r" b="b"/>
            <a:pathLst>
              <a:path w="586740" h="586740">
                <a:moveTo>
                  <a:pt x="0" y="105295"/>
                </a:moveTo>
                <a:lnTo>
                  <a:pt x="0" y="481342"/>
                </a:lnTo>
                <a:lnTo>
                  <a:pt x="1008" y="495934"/>
                </a:lnTo>
                <a:lnTo>
                  <a:pt x="15051" y="535529"/>
                </a:lnTo>
                <a:lnTo>
                  <a:pt x="42767" y="566001"/>
                </a:lnTo>
                <a:lnTo>
                  <a:pt x="80492" y="583685"/>
                </a:lnTo>
                <a:lnTo>
                  <a:pt x="481342" y="586638"/>
                </a:lnTo>
                <a:lnTo>
                  <a:pt x="495934" y="585629"/>
                </a:lnTo>
                <a:lnTo>
                  <a:pt x="535529" y="571587"/>
                </a:lnTo>
                <a:lnTo>
                  <a:pt x="566001" y="543870"/>
                </a:lnTo>
                <a:lnTo>
                  <a:pt x="583685" y="506145"/>
                </a:lnTo>
                <a:lnTo>
                  <a:pt x="586638" y="105295"/>
                </a:lnTo>
                <a:lnTo>
                  <a:pt x="585629" y="90703"/>
                </a:lnTo>
                <a:lnTo>
                  <a:pt x="571587" y="51109"/>
                </a:lnTo>
                <a:lnTo>
                  <a:pt x="543870" y="20637"/>
                </a:lnTo>
                <a:lnTo>
                  <a:pt x="506145" y="2953"/>
                </a:lnTo>
                <a:lnTo>
                  <a:pt x="105295" y="0"/>
                </a:lnTo>
                <a:lnTo>
                  <a:pt x="90703" y="1008"/>
                </a:lnTo>
                <a:lnTo>
                  <a:pt x="51109" y="15051"/>
                </a:lnTo>
                <a:lnTo>
                  <a:pt x="20637" y="42767"/>
                </a:lnTo>
                <a:lnTo>
                  <a:pt x="2953" y="80492"/>
                </a:lnTo>
                <a:lnTo>
                  <a:pt x="0" y="105295"/>
                </a:lnTo>
                <a:close/>
              </a:path>
            </a:pathLst>
          </a:custGeom>
          <a:ln w="1945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7375" y="7868373"/>
            <a:ext cx="218440" cy="467995"/>
          </a:xfrm>
          <a:custGeom>
            <a:avLst/>
            <a:gdLst/>
            <a:ahLst/>
            <a:cxnLst/>
            <a:rect l="l" t="t" r="r" b="b"/>
            <a:pathLst>
              <a:path w="218440" h="467995">
                <a:moveTo>
                  <a:pt x="145160" y="233959"/>
                </a:moveTo>
                <a:lnTo>
                  <a:pt x="48361" y="233959"/>
                </a:lnTo>
                <a:lnTo>
                  <a:pt x="48361" y="467906"/>
                </a:lnTo>
                <a:lnTo>
                  <a:pt x="145160" y="467906"/>
                </a:lnTo>
                <a:lnTo>
                  <a:pt x="145160" y="233959"/>
                </a:lnTo>
                <a:close/>
              </a:path>
              <a:path w="218440" h="467995">
                <a:moveTo>
                  <a:pt x="218312" y="153314"/>
                </a:moveTo>
                <a:lnTo>
                  <a:pt x="0" y="153314"/>
                </a:lnTo>
                <a:lnTo>
                  <a:pt x="0" y="233959"/>
                </a:lnTo>
                <a:lnTo>
                  <a:pt x="209753" y="233959"/>
                </a:lnTo>
                <a:lnTo>
                  <a:pt x="218312" y="153314"/>
                </a:lnTo>
                <a:close/>
              </a:path>
              <a:path w="218440" h="467995">
                <a:moveTo>
                  <a:pt x="217855" y="0"/>
                </a:moveTo>
                <a:lnTo>
                  <a:pt x="140195" y="396"/>
                </a:lnTo>
                <a:lnTo>
                  <a:pt x="94170" y="11268"/>
                </a:lnTo>
                <a:lnTo>
                  <a:pt x="65175" y="36066"/>
                </a:lnTo>
                <a:lnTo>
                  <a:pt x="50879" y="73524"/>
                </a:lnTo>
                <a:lnTo>
                  <a:pt x="48361" y="153314"/>
                </a:lnTo>
                <a:lnTo>
                  <a:pt x="145160" y="153314"/>
                </a:lnTo>
                <a:lnTo>
                  <a:pt x="145555" y="103349"/>
                </a:lnTo>
                <a:lnTo>
                  <a:pt x="148736" y="90869"/>
                </a:lnTo>
                <a:lnTo>
                  <a:pt x="158252" y="83234"/>
                </a:lnTo>
                <a:lnTo>
                  <a:pt x="177495" y="80644"/>
                </a:lnTo>
                <a:lnTo>
                  <a:pt x="217855" y="80644"/>
                </a:lnTo>
                <a:lnTo>
                  <a:pt x="2178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9" cy="9753600"/>
          </a:xfrm>
          <a:custGeom>
            <a:avLst/>
            <a:gdLst/>
            <a:ahLst/>
            <a:cxnLst/>
            <a:rect l="l" t="t" r="r" b="b"/>
            <a:pathLst>
              <a:path w="12428855" h="8566150">
                <a:moveTo>
                  <a:pt x="0" y="8565591"/>
                </a:moveTo>
                <a:lnTo>
                  <a:pt x="12428778" y="8565591"/>
                </a:lnTo>
                <a:lnTo>
                  <a:pt x="12428778" y="0"/>
                </a:lnTo>
                <a:lnTo>
                  <a:pt x="0" y="0"/>
                </a:lnTo>
                <a:lnTo>
                  <a:pt x="0" y="8565591"/>
                </a:lnTo>
                <a:close/>
              </a:path>
            </a:pathLst>
          </a:custGeom>
          <a:solidFill>
            <a:srgbClr val="CEDD43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1299" y="838200"/>
            <a:ext cx="11275976" cy="3991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40"/>
              </a:lnSpc>
            </a:pPr>
            <a:r>
              <a:rPr lang="en-GB" sz="5500" b="1" dirty="0" smtClean="0">
                <a:solidFill>
                  <a:srgbClr val="002060"/>
                </a:solidFill>
                <a:latin typeface="Arial"/>
                <a:cs typeface="Arial"/>
              </a:rPr>
              <a:t>Perceptions of Northern Ireland...</a:t>
            </a:r>
          </a:p>
          <a:p>
            <a:pPr marL="12700" marR="138430" algn="just">
              <a:lnSpc>
                <a:spcPct val="79700"/>
              </a:lnSpc>
              <a:tabLst>
                <a:tab pos="2001520" algn="l"/>
              </a:tabLst>
            </a:pPr>
            <a:r>
              <a:rPr lang="en-GB" sz="5500" b="1" dirty="0" smtClean="0">
                <a:solidFill>
                  <a:srgbClr val="002060"/>
                </a:solidFill>
                <a:latin typeface="Arial"/>
                <a:cs typeface="Arial"/>
              </a:rPr>
              <a:t>from a Southern perspective</a:t>
            </a:r>
          </a:p>
          <a:p>
            <a:pPr marL="12700" marR="138430" algn="just">
              <a:lnSpc>
                <a:spcPct val="79700"/>
              </a:lnSpc>
              <a:tabLst>
                <a:tab pos="2001520" algn="l"/>
              </a:tabLst>
            </a:pPr>
            <a:r>
              <a:rPr lang="en-GB" sz="7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2700" marR="6350">
              <a:lnSpc>
                <a:spcPct val="79800"/>
              </a:lnSpc>
            </a:pPr>
            <a:endParaRPr sz="9400" dirty="0">
              <a:latin typeface="Arial"/>
              <a:cs typeface="Arial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14313" y="4071938"/>
          <a:ext cx="12387261" cy="448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72283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69BFDA-ACF8-417B-B7D3-FD9DF1D09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C869BFDA-ACF8-417B-B7D3-FD9DF1D09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81BCDB-FED3-451A-9E2A-D8187A296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B981BCDB-FED3-451A-9E2A-D8187A296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5602C8-228D-4F5A-9297-2F08CF960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A5602C8-228D-4F5A-9297-2F08CF960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A668D4-29C8-4FA7-8870-638303684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6BA668D4-29C8-4FA7-8870-638303684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806A8-3F49-42FB-941C-66E2F0C4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3A7806A8-3F49-42FB-941C-66E2F0C4C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8915400"/>
            <a:ext cx="13004800" cy="838200"/>
          </a:xfrm>
          <a:custGeom>
            <a:avLst/>
            <a:gdLst/>
            <a:ahLst/>
            <a:cxnLst/>
            <a:rect l="l" t="t" r="r" b="b"/>
            <a:pathLst>
              <a:path w="12428855" h="8548370">
                <a:moveTo>
                  <a:pt x="0" y="8548204"/>
                </a:moveTo>
                <a:lnTo>
                  <a:pt x="12428778" y="8548204"/>
                </a:lnTo>
                <a:lnTo>
                  <a:pt x="12428778" y="0"/>
                </a:lnTo>
                <a:lnTo>
                  <a:pt x="0" y="0"/>
                </a:lnTo>
                <a:lnTo>
                  <a:pt x="0" y="8548204"/>
                </a:lnTo>
                <a:close/>
              </a:path>
            </a:pathLst>
          </a:custGeom>
          <a:solidFill>
            <a:srgbClr val="C9DA2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71299" y="715617"/>
            <a:ext cx="6491762" cy="8967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100" dirty="0" smtClean="0">
                <a:latin typeface="+mj-lt"/>
                <a:cs typeface="Zapf Dingbats" charset="2"/>
              </a:rPr>
              <a:t>Population of 1.8 million people, 33% of whom live in the Greater Belfast area.</a:t>
            </a:r>
          </a:p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endParaRPr lang="en-GB" sz="3100" dirty="0" smtClean="0">
              <a:latin typeface="+mj-lt"/>
              <a:cs typeface="Zapf Dingbats" charset="2"/>
            </a:endParaRPr>
          </a:p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100" dirty="0" smtClean="0">
                <a:latin typeface="+mj-lt"/>
                <a:cs typeface="Zapf Dingbats" charset="2"/>
              </a:rPr>
              <a:t>Only 1.25 hours drive from Dublin to Belfast and 3.5 hours from Cork / Galway.</a:t>
            </a:r>
          </a:p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endParaRPr lang="en-GB" sz="3100" dirty="0" smtClean="0">
              <a:latin typeface="+mj-lt"/>
              <a:cs typeface="Zapf Dingbats" charset="2"/>
            </a:endParaRPr>
          </a:p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100" baseline="10416" dirty="0" smtClean="0">
                <a:latin typeface="+mj-lt"/>
                <a:cs typeface="Zapf Dingbats" charset="2"/>
              </a:rPr>
              <a:t> </a:t>
            </a:r>
            <a:r>
              <a:rPr lang="en-GB" sz="3100" dirty="0" smtClean="0">
                <a:latin typeface="+mj-lt"/>
                <a:cs typeface="Zapf Dingbats" charset="2"/>
              </a:rPr>
              <a:t>NI economy emerged from recession in June 2013 ...steady growth since then: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100" dirty="0" smtClean="0">
                <a:latin typeface="+mj-lt"/>
                <a:cs typeface="Arial"/>
              </a:rPr>
              <a:t>Unemployment falling.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100" dirty="0" smtClean="0">
                <a:latin typeface="+mj-lt"/>
                <a:cs typeface="Arial"/>
              </a:rPr>
              <a:t>Consumer confidence rising.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100" dirty="0" smtClean="0">
                <a:latin typeface="+mj-lt"/>
                <a:cs typeface="Arial"/>
              </a:rPr>
              <a:t>Significant FDI successes recently.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100" dirty="0" smtClean="0">
                <a:latin typeface="+mj-lt"/>
                <a:cs typeface="Arial"/>
              </a:rPr>
              <a:t>Crime statistics improving.</a:t>
            </a:r>
          </a:p>
          <a:p>
            <a:pPr marL="709295" marR="6350" lvl="1" indent="-240029" algn="just">
              <a:lnSpc>
                <a:spcPct val="111100"/>
              </a:lnSpc>
              <a:buFont typeface="Zapf Dingbats"/>
              <a:buChar char="N"/>
            </a:pPr>
            <a:endParaRPr lang="en-GB" sz="3000" dirty="0" smtClean="0">
              <a:solidFill>
                <a:srgbClr val="42474C"/>
              </a:solidFill>
              <a:latin typeface="+mj-lt"/>
              <a:cs typeface="Arial"/>
            </a:endParaRPr>
          </a:p>
          <a:p>
            <a:pPr marL="252095" marR="6350" indent="-240029" algn="just">
              <a:lnSpc>
                <a:spcPct val="111100"/>
              </a:lnSpc>
              <a:buFont typeface="Zapf Dingbats"/>
              <a:buChar char="N"/>
            </a:pPr>
            <a:endParaRPr sz="3000" dirty="0">
              <a:latin typeface="+mj-lt"/>
              <a:cs typeface="Arial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903046"/>
            <a:ext cx="5587848" cy="3569853"/>
            <a:chOff x="0" y="903046"/>
            <a:chExt cx="5587848" cy="3569853"/>
          </a:xfrm>
        </p:grpSpPr>
        <p:sp>
          <p:nvSpPr>
            <p:cNvPr id="11" name="Pentagon 10"/>
            <p:cNvSpPr/>
            <p:nvPr/>
          </p:nvSpPr>
          <p:spPr>
            <a:xfrm>
              <a:off x="0" y="903046"/>
              <a:ext cx="5587848" cy="3569853"/>
            </a:xfrm>
            <a:prstGeom prst="homePlate">
              <a:avLst>
                <a:gd name="adj" fmla="val 30632"/>
              </a:avLst>
            </a:prstGeom>
            <a:solidFill>
              <a:srgbClr val="C9DA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59300" y="1561013"/>
              <a:ext cx="3339465" cy="27699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just">
                <a:lnSpc>
                  <a:spcPts val="5400"/>
                </a:lnSpc>
                <a:tabLst>
                  <a:tab pos="1980564" algn="l"/>
                </a:tabLst>
              </a:pPr>
              <a:r>
                <a:rPr lang="en-GB" sz="5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Lies, damned lies and statistics</a:t>
              </a:r>
              <a:endParaRPr sz="5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8915400"/>
            <a:ext cx="13004800" cy="838200"/>
          </a:xfrm>
          <a:custGeom>
            <a:avLst/>
            <a:gdLst/>
            <a:ahLst/>
            <a:cxnLst/>
            <a:rect l="l" t="t" r="r" b="b"/>
            <a:pathLst>
              <a:path w="12428855" h="8548370">
                <a:moveTo>
                  <a:pt x="0" y="8548204"/>
                </a:moveTo>
                <a:lnTo>
                  <a:pt x="12428778" y="8548204"/>
                </a:lnTo>
                <a:lnTo>
                  <a:pt x="12428778" y="0"/>
                </a:lnTo>
                <a:lnTo>
                  <a:pt x="0" y="0"/>
                </a:lnTo>
                <a:lnTo>
                  <a:pt x="0" y="8548204"/>
                </a:lnTo>
                <a:close/>
              </a:path>
            </a:pathLst>
          </a:custGeom>
          <a:solidFill>
            <a:srgbClr val="C9DA2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71299" y="715617"/>
            <a:ext cx="6491762" cy="883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Zapf Dingbats" charset="2"/>
              </a:rPr>
              <a:t>Big growth in South to North sales over recent years - €1.185 billion during 2013.</a:t>
            </a:r>
          </a:p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endParaRPr lang="en-GB" sz="3050" dirty="0" smtClean="0">
              <a:latin typeface="+mj-lt"/>
              <a:cs typeface="Zapf Dingbats" charset="2"/>
            </a:endParaRPr>
          </a:p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Zapf Dingbats" charset="2"/>
              </a:rPr>
              <a:t>Key areas of opportunity for Irish companies in NI are: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Zapf Dingbats" charset="2"/>
              </a:rPr>
              <a:t>Food.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Zapf Dingbats" charset="2"/>
              </a:rPr>
              <a:t>Engineering.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Zapf Dingbats" charset="2"/>
              </a:rPr>
              <a:t>Construction products / services.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Zapf Dingbats" charset="2"/>
              </a:rPr>
              <a:t>Creative industries / digital sector.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Zapf Dingbats" charset="2"/>
              </a:rPr>
              <a:t>Recycling and </a:t>
            </a:r>
            <a:r>
              <a:rPr lang="en-GB" sz="3050" dirty="0" err="1" smtClean="0">
                <a:latin typeface="+mj-lt"/>
                <a:cs typeface="Zapf Dingbats" charset="2"/>
              </a:rPr>
              <a:t>renewables</a:t>
            </a:r>
            <a:r>
              <a:rPr lang="en-GB" sz="3050" dirty="0" smtClean="0">
                <a:latin typeface="+mj-lt"/>
                <a:cs typeface="Zapf Dingbats" charset="2"/>
              </a:rPr>
              <a:t>.</a:t>
            </a:r>
          </a:p>
          <a:p>
            <a:pPr marL="709295" marR="6350" lvl="1" indent="-240029" algn="just">
              <a:lnSpc>
                <a:spcPct val="111100"/>
              </a:lnSpc>
              <a:buFont typeface="Wingdings" pitchFamily="2" charset="2"/>
              <a:buChar char="§"/>
            </a:pPr>
            <a:endParaRPr lang="en-GB" sz="3050" dirty="0" smtClean="0">
              <a:latin typeface="+mj-lt"/>
              <a:cs typeface="Zapf Dingbats" charset="2"/>
            </a:endParaRPr>
          </a:p>
          <a:p>
            <a:pPr marL="252095" marR="6350" indent="-240029" algn="just">
              <a:lnSpc>
                <a:spcPct val="111100"/>
              </a:lnSpc>
              <a:buFont typeface="Wingdings" pitchFamily="2" charset="2"/>
              <a:buChar char="§"/>
            </a:pPr>
            <a:r>
              <a:rPr lang="en-GB" sz="3050" dirty="0" smtClean="0">
                <a:latin typeface="+mj-lt"/>
                <a:cs typeface="Arial"/>
              </a:rPr>
              <a:t>Many Irish SMEs / micro enterprises now selling very effectively into the NI market.</a:t>
            </a:r>
          </a:p>
          <a:p>
            <a:pPr marL="252095" marR="6350" indent="-240029" algn="just">
              <a:lnSpc>
                <a:spcPct val="111100"/>
              </a:lnSpc>
              <a:buFont typeface="Zapf Dingbats"/>
              <a:buChar char="N"/>
            </a:pPr>
            <a:endParaRPr lang="en-GB" sz="3000" dirty="0" smtClean="0">
              <a:solidFill>
                <a:srgbClr val="42474C"/>
              </a:solidFill>
              <a:latin typeface="+mj-lt"/>
              <a:cs typeface="Arial"/>
            </a:endParaRPr>
          </a:p>
          <a:p>
            <a:pPr marL="252095" marR="6350" indent="-240029" algn="just">
              <a:lnSpc>
                <a:spcPct val="111100"/>
              </a:lnSpc>
              <a:buFont typeface="Zapf Dingbats"/>
              <a:buChar char="N"/>
            </a:pPr>
            <a:endParaRPr sz="3000" dirty="0">
              <a:latin typeface="+mj-lt"/>
              <a:cs typeface="Arial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903046"/>
            <a:ext cx="5587848" cy="3569853"/>
            <a:chOff x="0" y="903046"/>
            <a:chExt cx="5587848" cy="3569853"/>
          </a:xfrm>
        </p:grpSpPr>
        <p:sp>
          <p:nvSpPr>
            <p:cNvPr id="11" name="Pentagon 10"/>
            <p:cNvSpPr/>
            <p:nvPr/>
          </p:nvSpPr>
          <p:spPr>
            <a:xfrm>
              <a:off x="0" y="903046"/>
              <a:ext cx="5587848" cy="3569853"/>
            </a:xfrm>
            <a:prstGeom prst="homePlate">
              <a:avLst>
                <a:gd name="adj" fmla="val 30632"/>
              </a:avLst>
            </a:prstGeom>
            <a:solidFill>
              <a:srgbClr val="C9DA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959300" y="985838"/>
              <a:ext cx="3339465" cy="34624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just">
                <a:lnSpc>
                  <a:spcPts val="5400"/>
                </a:lnSpc>
                <a:tabLst>
                  <a:tab pos="1980564" algn="l"/>
                </a:tabLst>
              </a:pPr>
              <a:r>
                <a:rPr lang="en-GB" sz="5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Lies, damned lies and statistics [Cont’d]</a:t>
              </a:r>
              <a:endParaRPr sz="5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8915400"/>
            <a:ext cx="13004800" cy="838200"/>
          </a:xfrm>
          <a:custGeom>
            <a:avLst/>
            <a:gdLst/>
            <a:ahLst/>
            <a:cxnLst/>
            <a:rect l="l" t="t" r="r" b="b"/>
            <a:pathLst>
              <a:path w="12428855" h="8548370">
                <a:moveTo>
                  <a:pt x="0" y="8548204"/>
                </a:moveTo>
                <a:lnTo>
                  <a:pt x="12428778" y="8548204"/>
                </a:lnTo>
                <a:lnTo>
                  <a:pt x="12428778" y="0"/>
                </a:lnTo>
                <a:lnTo>
                  <a:pt x="0" y="0"/>
                </a:lnTo>
                <a:lnTo>
                  <a:pt x="0" y="8548204"/>
                </a:lnTo>
                <a:close/>
              </a:path>
            </a:pathLst>
          </a:custGeom>
          <a:solidFill>
            <a:srgbClr val="C9DA2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71299" y="715617"/>
            <a:ext cx="6491762" cy="1024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95" marR="6350" indent="-240029" algn="just">
              <a:lnSpc>
                <a:spcPct val="111100"/>
              </a:lnSpc>
              <a:buFont typeface="Zapf Dingbats"/>
              <a:buChar char="N"/>
            </a:pPr>
            <a:endParaRPr lang="en-GB" sz="3000" dirty="0" smtClean="0">
              <a:solidFill>
                <a:srgbClr val="42474C"/>
              </a:solidFill>
              <a:latin typeface="+mj-lt"/>
              <a:cs typeface="Arial"/>
            </a:endParaRPr>
          </a:p>
          <a:p>
            <a:pPr marL="252095" marR="6350" indent="-240029" algn="just">
              <a:lnSpc>
                <a:spcPct val="111100"/>
              </a:lnSpc>
              <a:buFont typeface="Zapf Dingbats"/>
              <a:buChar char="N"/>
            </a:pPr>
            <a:endParaRPr sz="3000" dirty="0">
              <a:latin typeface="+mj-lt"/>
              <a:cs typeface="Arial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903046"/>
            <a:ext cx="5587848" cy="3569853"/>
            <a:chOff x="0" y="903046"/>
            <a:chExt cx="5587848" cy="3569853"/>
          </a:xfrm>
        </p:grpSpPr>
        <p:sp>
          <p:nvSpPr>
            <p:cNvPr id="11" name="Pentagon 10"/>
            <p:cNvSpPr/>
            <p:nvPr/>
          </p:nvSpPr>
          <p:spPr>
            <a:xfrm>
              <a:off x="0" y="903046"/>
              <a:ext cx="5587848" cy="3569853"/>
            </a:xfrm>
            <a:prstGeom prst="homePlate">
              <a:avLst>
                <a:gd name="adj" fmla="val 30632"/>
              </a:avLst>
            </a:prstGeom>
            <a:solidFill>
              <a:srgbClr val="C9DA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285750" y="985838"/>
              <a:ext cx="4013015" cy="346248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just">
                <a:lnSpc>
                  <a:spcPts val="5400"/>
                </a:lnSpc>
                <a:tabLst>
                  <a:tab pos="1980564" algn="l"/>
                </a:tabLst>
              </a:pPr>
              <a:r>
                <a:rPr lang="en-GB" sz="4500" b="1" dirty="0" smtClean="0">
                  <a:solidFill>
                    <a:schemeClr val="bg1"/>
                  </a:solidFill>
                  <a:latin typeface="Arial"/>
                  <a:cs typeface="Arial"/>
                </a:rPr>
                <a:t>So why would you consider NI as a potential target market?</a:t>
              </a:r>
              <a:endParaRPr sz="45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43675" y="742950"/>
            <a:ext cx="6172200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GB" sz="4000" dirty="0" smtClean="0"/>
              <a:t>Ideal starter “export” market.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GB" sz="40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4000" dirty="0" smtClean="0"/>
              <a:t>Can provide a foothold in the UK market.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GB" sz="40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4000" dirty="0" smtClean="0"/>
              <a:t>Same island / easy access.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GB" sz="4000" dirty="0" smtClean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4000" dirty="0" smtClean="0"/>
              <a:t>Recovering economy ...with a very strong public sector.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en-GB" sz="3200" dirty="0" smtClean="0">
              <a:solidFill>
                <a:srgbClr val="2776A3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GB" sz="3200" dirty="0" smtClean="0">
              <a:solidFill>
                <a:srgbClr val="2776A3"/>
              </a:solidFill>
            </a:endParaRPr>
          </a:p>
          <a:p>
            <a:pPr marL="342900" indent="-342900" algn="just">
              <a:buFont typeface="Wingdings" pitchFamily="2" charset="2"/>
              <a:buChar char="§"/>
            </a:pPr>
            <a:endParaRPr lang="en-GB" sz="3200" dirty="0" smtClean="0">
              <a:solidFill>
                <a:srgbClr val="2776A3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n-GB" sz="3200" dirty="0" smtClean="0"/>
          </a:p>
          <a:p>
            <a:pPr marL="342900" indent="-342900" algn="just">
              <a:buFont typeface="+mj-lt"/>
              <a:buAutoNum type="arabicPeriod"/>
            </a:pPr>
            <a:endParaRPr lang="en-GB" sz="3200" dirty="0" smtClean="0"/>
          </a:p>
          <a:p>
            <a:pPr marL="342900" indent="-342900" algn="just">
              <a:buFont typeface="+mj-lt"/>
              <a:buAutoNum type="arabicPeriod"/>
            </a:pPr>
            <a:endParaRPr lang="en-GB" sz="3200" dirty="0" smtClean="0"/>
          </a:p>
          <a:p>
            <a:pPr marL="342900" indent="-342900" algn="just">
              <a:buFont typeface="+mj-lt"/>
              <a:buAutoNum type="arabicPeriod"/>
            </a:pPr>
            <a:endParaRPr lang="en-GB" sz="3200" dirty="0" smtClean="0"/>
          </a:p>
          <a:p>
            <a:pPr marL="342900" indent="-342900" algn="just">
              <a:buFont typeface="+mj-lt"/>
              <a:buAutoNum type="arabicPeriod"/>
            </a:pPr>
            <a:endParaRPr lang="en-GB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799" cy="9753600"/>
          </a:xfrm>
          <a:custGeom>
            <a:avLst/>
            <a:gdLst/>
            <a:ahLst/>
            <a:cxnLst/>
            <a:rect l="l" t="t" r="r" b="b"/>
            <a:pathLst>
              <a:path w="12428855" h="8566150">
                <a:moveTo>
                  <a:pt x="0" y="8565591"/>
                </a:moveTo>
                <a:lnTo>
                  <a:pt x="12428778" y="8565591"/>
                </a:lnTo>
                <a:lnTo>
                  <a:pt x="12428778" y="0"/>
                </a:lnTo>
                <a:lnTo>
                  <a:pt x="0" y="0"/>
                </a:lnTo>
                <a:lnTo>
                  <a:pt x="0" y="856559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1299" y="838200"/>
            <a:ext cx="9879733" cy="388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0140"/>
              </a:lnSpc>
            </a:pPr>
            <a:r>
              <a:rPr lang="en-GB" sz="7000" b="1" dirty="0" smtClean="0">
                <a:solidFill>
                  <a:schemeClr val="bg1"/>
                </a:solidFill>
                <a:latin typeface="Arial"/>
                <a:cs typeface="Arial"/>
              </a:rPr>
              <a:t>Support to explore business opportunities in NI ...</a:t>
            </a:r>
            <a:endParaRPr sz="7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283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8915400"/>
            <a:ext cx="13004800" cy="838200"/>
          </a:xfrm>
          <a:custGeom>
            <a:avLst/>
            <a:gdLst/>
            <a:ahLst/>
            <a:cxnLst/>
            <a:rect l="l" t="t" r="r" b="b"/>
            <a:pathLst>
              <a:path w="12428855" h="8548370">
                <a:moveTo>
                  <a:pt x="0" y="8548204"/>
                </a:moveTo>
                <a:lnTo>
                  <a:pt x="12428778" y="8548204"/>
                </a:lnTo>
                <a:lnTo>
                  <a:pt x="12428778" y="0"/>
                </a:lnTo>
                <a:lnTo>
                  <a:pt x="0" y="0"/>
                </a:lnTo>
                <a:lnTo>
                  <a:pt x="0" y="8548204"/>
                </a:lnTo>
                <a:close/>
              </a:path>
            </a:pathLst>
          </a:custGeom>
          <a:solidFill>
            <a:srgbClr val="63457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71775" y="1006240"/>
            <a:ext cx="6300470" cy="232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17000"/>
              </a:lnSpc>
            </a:pPr>
            <a:r>
              <a:rPr sz="2600" spc="-150" dirty="0">
                <a:solidFill>
                  <a:srgbClr val="42474C"/>
                </a:solidFill>
                <a:latin typeface="Arial"/>
                <a:cs typeface="Arial"/>
              </a:rPr>
              <a:t>W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e a</a:t>
            </a:r>
            <a:r>
              <a:rPr sz="2600" spc="-50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e the only o</a:t>
            </a:r>
            <a:r>
              <a:rPr sz="2600" spc="-75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ganisation which has been tasked by both Gove</a:t>
            </a:r>
            <a:r>
              <a:rPr sz="2600" spc="45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nments to boost North/South economic co-operation for the mutual benefit of Northe</a:t>
            </a:r>
            <a:r>
              <a:rPr sz="2600" spc="45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n I</a:t>
            </a:r>
            <a:r>
              <a:rPr sz="2600" spc="-50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eland and I</a:t>
            </a:r>
            <a:r>
              <a:rPr sz="2600" spc="-50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eland.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1775" y="3787845"/>
            <a:ext cx="6286888" cy="1861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17000"/>
              </a:lnSpc>
            </a:pPr>
            <a:r>
              <a:rPr sz="2600" spc="-150" dirty="0">
                <a:solidFill>
                  <a:srgbClr val="42474C"/>
                </a:solidFill>
                <a:latin typeface="Arial"/>
                <a:cs typeface="Arial"/>
              </a:rPr>
              <a:t>W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e support SMEs ac</a:t>
            </a:r>
            <a:r>
              <a:rPr sz="2600" spc="-50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oss the island to identify and develop North/South trade and innovation opportunities. </a:t>
            </a:r>
            <a:r>
              <a:rPr sz="2600" spc="-150" dirty="0">
                <a:solidFill>
                  <a:srgbClr val="42474C"/>
                </a:solidFill>
                <a:latin typeface="Arial"/>
                <a:cs typeface="Arial"/>
              </a:rPr>
              <a:t>W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e do this th</a:t>
            </a:r>
            <a:r>
              <a:rPr sz="2600" spc="-50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42474C"/>
                </a:solidFill>
                <a:latin typeface="Arial"/>
                <a:cs typeface="Arial"/>
              </a:rPr>
              <a:t>ough: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1775" y="6105849"/>
            <a:ext cx="429958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17000"/>
              </a:lnSpc>
            </a:pPr>
            <a:r>
              <a:rPr sz="2600" b="1" dirty="0">
                <a:solidFill>
                  <a:srgbClr val="42474C"/>
                </a:solidFill>
                <a:latin typeface="Arial"/>
                <a:cs typeface="Arial"/>
              </a:rPr>
              <a:t>Business p</a:t>
            </a:r>
            <a:r>
              <a:rPr sz="2600" b="1" spc="-50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42474C"/>
                </a:solidFill>
                <a:latin typeface="Arial"/>
                <a:cs typeface="Arial"/>
              </a:rPr>
              <a:t>ogrammes Resea</a:t>
            </a:r>
            <a:r>
              <a:rPr sz="2600" b="1" spc="-50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2600" b="1" dirty="0">
                <a:solidFill>
                  <a:srgbClr val="42474C"/>
                </a:solidFill>
                <a:latin typeface="Arial"/>
                <a:cs typeface="Arial"/>
              </a:rPr>
              <a:t>ch &amp; statistics Networks and partnerships</a:t>
            </a:r>
            <a:endParaRPr sz="26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300" y="1117412"/>
            <a:ext cx="3960495" cy="466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8430">
              <a:lnSpc>
                <a:spcPct val="79700"/>
              </a:lnSpc>
              <a:tabLst>
                <a:tab pos="2001520" algn="l"/>
              </a:tabLst>
            </a:pPr>
            <a:r>
              <a:rPr sz="9400" b="1" dirty="0">
                <a:solidFill>
                  <a:srgbClr val="63457E"/>
                </a:solidFill>
                <a:latin typeface="Arial"/>
                <a:cs typeface="Arial"/>
              </a:rPr>
              <a:t>Who we	a</a:t>
            </a:r>
            <a:r>
              <a:rPr sz="9400" b="1" spc="-170" dirty="0">
                <a:solidFill>
                  <a:srgbClr val="63457E"/>
                </a:solidFill>
                <a:latin typeface="Arial"/>
                <a:cs typeface="Arial"/>
              </a:rPr>
              <a:t>r</a:t>
            </a:r>
            <a:r>
              <a:rPr sz="9400" b="1" dirty="0">
                <a:solidFill>
                  <a:srgbClr val="63457E"/>
                </a:solidFill>
                <a:latin typeface="Arial"/>
                <a:cs typeface="Arial"/>
              </a:rPr>
              <a:t>e</a:t>
            </a:r>
          </a:p>
          <a:p>
            <a:pPr marL="12700" marR="6350">
              <a:lnSpc>
                <a:spcPct val="79700"/>
              </a:lnSpc>
              <a:spcBef>
                <a:spcPts val="5"/>
              </a:spcBef>
              <a:tabLst>
                <a:tab pos="1162050" algn="l"/>
                <a:tab pos="2001520" algn="l"/>
              </a:tabLst>
            </a:pPr>
            <a:r>
              <a:rPr sz="9400" b="1" dirty="0">
                <a:solidFill>
                  <a:srgbClr val="63457E"/>
                </a:solidFill>
                <a:latin typeface="Arial"/>
                <a:cs typeface="Arial"/>
              </a:rPr>
              <a:t>&amp;	what we	do.</a:t>
            </a:r>
          </a:p>
        </p:txBody>
      </p:sp>
      <p:sp>
        <p:nvSpPr>
          <p:cNvPr id="7" name="object 7"/>
          <p:cNvSpPr/>
          <p:nvPr/>
        </p:nvSpPr>
        <p:spPr>
          <a:xfrm>
            <a:off x="10024261" y="9129424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5" h="336550">
                <a:moveTo>
                  <a:pt x="163900" y="0"/>
                </a:moveTo>
                <a:lnTo>
                  <a:pt x="117666" y="7075"/>
                </a:lnTo>
                <a:lnTo>
                  <a:pt x="76120" y="26607"/>
                </a:lnTo>
                <a:lnTo>
                  <a:pt x="45899" y="51991"/>
                </a:lnTo>
                <a:lnTo>
                  <a:pt x="14039" y="100351"/>
                </a:lnTo>
                <a:lnTo>
                  <a:pt x="2514" y="137900"/>
                </a:lnTo>
                <a:lnTo>
                  <a:pt x="0" y="175269"/>
                </a:lnTo>
                <a:lnTo>
                  <a:pt x="1794" y="193074"/>
                </a:lnTo>
                <a:lnTo>
                  <a:pt x="18288" y="243788"/>
                </a:lnTo>
                <a:lnTo>
                  <a:pt x="48995" y="286573"/>
                </a:lnTo>
                <a:lnTo>
                  <a:pt x="90913" y="317963"/>
                </a:lnTo>
                <a:lnTo>
                  <a:pt x="141043" y="334490"/>
                </a:lnTo>
                <a:lnTo>
                  <a:pt x="159058" y="336096"/>
                </a:lnTo>
                <a:lnTo>
                  <a:pt x="177542" y="335538"/>
                </a:lnTo>
                <a:lnTo>
                  <a:pt x="190285" y="334361"/>
                </a:lnTo>
                <a:lnTo>
                  <a:pt x="202880" y="332240"/>
                </a:lnTo>
                <a:lnTo>
                  <a:pt x="215268" y="329183"/>
                </a:lnTo>
                <a:lnTo>
                  <a:pt x="221846" y="327023"/>
                </a:lnTo>
                <a:lnTo>
                  <a:pt x="211860" y="327023"/>
                </a:lnTo>
                <a:lnTo>
                  <a:pt x="201580" y="326811"/>
                </a:lnTo>
                <a:lnTo>
                  <a:pt x="151473" y="314088"/>
                </a:lnTo>
                <a:lnTo>
                  <a:pt x="119157" y="291841"/>
                </a:lnTo>
                <a:lnTo>
                  <a:pt x="96441" y="291841"/>
                </a:lnTo>
                <a:lnTo>
                  <a:pt x="67841" y="261343"/>
                </a:lnTo>
                <a:lnTo>
                  <a:pt x="51130" y="216505"/>
                </a:lnTo>
                <a:lnTo>
                  <a:pt x="47915" y="178071"/>
                </a:lnTo>
                <a:lnTo>
                  <a:pt x="48821" y="165089"/>
                </a:lnTo>
                <a:lnTo>
                  <a:pt x="58053" y="126880"/>
                </a:lnTo>
                <a:lnTo>
                  <a:pt x="80352" y="90127"/>
                </a:lnTo>
                <a:lnTo>
                  <a:pt x="109756" y="62499"/>
                </a:lnTo>
                <a:lnTo>
                  <a:pt x="154457" y="41654"/>
                </a:lnTo>
                <a:lnTo>
                  <a:pt x="180080" y="38299"/>
                </a:lnTo>
                <a:lnTo>
                  <a:pt x="276708" y="38299"/>
                </a:lnTo>
                <a:lnTo>
                  <a:pt x="274936" y="36740"/>
                </a:lnTo>
                <a:lnTo>
                  <a:pt x="238379" y="15578"/>
                </a:lnTo>
                <a:lnTo>
                  <a:pt x="200645" y="3647"/>
                </a:lnTo>
                <a:lnTo>
                  <a:pt x="175995" y="329"/>
                </a:lnTo>
                <a:lnTo>
                  <a:pt x="163900" y="0"/>
                </a:lnTo>
                <a:close/>
              </a:path>
              <a:path w="335915" h="336550">
                <a:moveTo>
                  <a:pt x="227390" y="325202"/>
                </a:moveTo>
                <a:lnTo>
                  <a:pt x="220574" y="326423"/>
                </a:lnTo>
                <a:lnTo>
                  <a:pt x="211860" y="327023"/>
                </a:lnTo>
                <a:lnTo>
                  <a:pt x="221846" y="327023"/>
                </a:lnTo>
                <a:lnTo>
                  <a:pt x="227390" y="325202"/>
                </a:lnTo>
                <a:close/>
              </a:path>
              <a:path w="335915" h="336550">
                <a:moveTo>
                  <a:pt x="189736" y="144138"/>
                </a:moveTo>
                <a:lnTo>
                  <a:pt x="146276" y="161368"/>
                </a:lnTo>
                <a:lnTo>
                  <a:pt x="123257" y="193074"/>
                </a:lnTo>
                <a:lnTo>
                  <a:pt x="117592" y="230011"/>
                </a:lnTo>
                <a:lnTo>
                  <a:pt x="120669" y="242355"/>
                </a:lnTo>
                <a:lnTo>
                  <a:pt x="147614" y="285340"/>
                </a:lnTo>
                <a:lnTo>
                  <a:pt x="182859" y="305353"/>
                </a:lnTo>
                <a:lnTo>
                  <a:pt x="219262" y="312058"/>
                </a:lnTo>
                <a:lnTo>
                  <a:pt x="231006" y="311625"/>
                </a:lnTo>
                <a:lnTo>
                  <a:pt x="274032" y="297236"/>
                </a:lnTo>
                <a:lnTo>
                  <a:pt x="307124" y="263804"/>
                </a:lnTo>
                <a:lnTo>
                  <a:pt x="317109" y="242235"/>
                </a:lnTo>
                <a:lnTo>
                  <a:pt x="242015" y="242235"/>
                </a:lnTo>
                <a:lnTo>
                  <a:pt x="247874" y="232499"/>
                </a:lnTo>
                <a:lnTo>
                  <a:pt x="254577" y="198092"/>
                </a:lnTo>
                <a:lnTo>
                  <a:pt x="252342" y="186417"/>
                </a:lnTo>
                <a:lnTo>
                  <a:pt x="227047" y="154474"/>
                </a:lnTo>
                <a:lnTo>
                  <a:pt x="201149" y="144756"/>
                </a:lnTo>
                <a:lnTo>
                  <a:pt x="189736" y="144138"/>
                </a:lnTo>
                <a:close/>
              </a:path>
              <a:path w="335915" h="336550">
                <a:moveTo>
                  <a:pt x="196739" y="74807"/>
                </a:moveTo>
                <a:lnTo>
                  <a:pt x="148839" y="81430"/>
                </a:lnTo>
                <a:lnTo>
                  <a:pt x="106532" y="104549"/>
                </a:lnTo>
                <a:lnTo>
                  <a:pt x="76289" y="143450"/>
                </a:lnTo>
                <a:lnTo>
                  <a:pt x="63086" y="190182"/>
                </a:lnTo>
                <a:lnTo>
                  <a:pt x="62386" y="202314"/>
                </a:lnTo>
                <a:lnTo>
                  <a:pt x="62787" y="214241"/>
                </a:lnTo>
                <a:lnTo>
                  <a:pt x="75319" y="260434"/>
                </a:lnTo>
                <a:lnTo>
                  <a:pt x="96441" y="291841"/>
                </a:lnTo>
                <a:lnTo>
                  <a:pt x="119157" y="291841"/>
                </a:lnTo>
                <a:lnTo>
                  <a:pt x="113780" y="286802"/>
                </a:lnTo>
                <a:lnTo>
                  <a:pt x="102971" y="273322"/>
                </a:lnTo>
                <a:lnTo>
                  <a:pt x="87644" y="226714"/>
                </a:lnTo>
                <a:lnTo>
                  <a:pt x="86921" y="214241"/>
                </a:lnTo>
                <a:lnTo>
                  <a:pt x="87469" y="202314"/>
                </a:lnTo>
                <a:lnTo>
                  <a:pt x="103100" y="154358"/>
                </a:lnTo>
                <a:lnTo>
                  <a:pt x="128223" y="125193"/>
                </a:lnTo>
                <a:lnTo>
                  <a:pt x="171516" y="106383"/>
                </a:lnTo>
                <a:lnTo>
                  <a:pt x="183653" y="105192"/>
                </a:lnTo>
                <a:lnTo>
                  <a:pt x="275240" y="105192"/>
                </a:lnTo>
                <a:lnTo>
                  <a:pt x="272191" y="102684"/>
                </a:lnTo>
                <a:lnTo>
                  <a:pt x="232551" y="81294"/>
                </a:lnTo>
                <a:lnTo>
                  <a:pt x="208851" y="75851"/>
                </a:lnTo>
                <a:lnTo>
                  <a:pt x="196739" y="74807"/>
                </a:lnTo>
                <a:close/>
              </a:path>
              <a:path w="335915" h="336550">
                <a:moveTo>
                  <a:pt x="275240" y="105192"/>
                </a:moveTo>
                <a:lnTo>
                  <a:pt x="183653" y="105192"/>
                </a:lnTo>
                <a:lnTo>
                  <a:pt x="196083" y="105495"/>
                </a:lnTo>
                <a:lnTo>
                  <a:pt x="208603" y="107357"/>
                </a:lnTo>
                <a:lnTo>
                  <a:pt x="244638" y="122956"/>
                </a:lnTo>
                <a:lnTo>
                  <a:pt x="271657" y="161368"/>
                </a:lnTo>
                <a:lnTo>
                  <a:pt x="275692" y="183373"/>
                </a:lnTo>
                <a:lnTo>
                  <a:pt x="275064" y="194450"/>
                </a:lnTo>
                <a:lnTo>
                  <a:pt x="252893" y="234353"/>
                </a:lnTo>
                <a:lnTo>
                  <a:pt x="242015" y="242235"/>
                </a:lnTo>
                <a:lnTo>
                  <a:pt x="317109" y="242235"/>
                </a:lnTo>
                <a:lnTo>
                  <a:pt x="320328" y="231985"/>
                </a:lnTo>
                <a:lnTo>
                  <a:pt x="322745" y="220826"/>
                </a:lnTo>
                <a:lnTo>
                  <a:pt x="324110" y="209505"/>
                </a:lnTo>
                <a:lnTo>
                  <a:pt x="324389" y="198092"/>
                </a:lnTo>
                <a:lnTo>
                  <a:pt x="323546" y="186657"/>
                </a:lnTo>
                <a:lnTo>
                  <a:pt x="308253" y="142079"/>
                </a:lnTo>
                <a:lnTo>
                  <a:pt x="283277" y="111804"/>
                </a:lnTo>
                <a:lnTo>
                  <a:pt x="275240" y="105192"/>
                </a:lnTo>
                <a:close/>
              </a:path>
              <a:path w="335915" h="336550">
                <a:moveTo>
                  <a:pt x="276708" y="38299"/>
                </a:moveTo>
                <a:lnTo>
                  <a:pt x="180080" y="38299"/>
                </a:lnTo>
                <a:lnTo>
                  <a:pt x="193497" y="38454"/>
                </a:lnTo>
                <a:lnTo>
                  <a:pt x="206524" y="39487"/>
                </a:lnTo>
                <a:lnTo>
                  <a:pt x="254326" y="52267"/>
                </a:lnTo>
                <a:lnTo>
                  <a:pt x="288158" y="73650"/>
                </a:lnTo>
                <a:lnTo>
                  <a:pt x="314744" y="102721"/>
                </a:lnTo>
                <a:lnTo>
                  <a:pt x="335389" y="148247"/>
                </a:lnTo>
                <a:lnTo>
                  <a:pt x="333862" y="135958"/>
                </a:lnTo>
                <a:lnTo>
                  <a:pt x="317379" y="88038"/>
                </a:lnTo>
                <a:lnTo>
                  <a:pt x="294684" y="55570"/>
                </a:lnTo>
                <a:lnTo>
                  <a:pt x="285259" y="45822"/>
                </a:lnTo>
                <a:lnTo>
                  <a:pt x="276708" y="38299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26242" y="9211627"/>
            <a:ext cx="2296896" cy="229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647" y="9268586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1300" y="1936257"/>
            <a:ext cx="11788473" cy="935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400"/>
              </a:lnSpc>
            </a:pPr>
            <a:r>
              <a:rPr sz="3000" dirty="0">
                <a:solidFill>
                  <a:srgbClr val="42474C"/>
                </a:solidFill>
                <a:latin typeface="Arial"/>
                <a:cs typeface="Arial"/>
              </a:rPr>
              <a:t>Our range of c</a:t>
            </a:r>
            <a:r>
              <a:rPr sz="3000" spc="-55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3000" dirty="0">
                <a:solidFill>
                  <a:srgbClr val="42474C"/>
                </a:solidFill>
                <a:latin typeface="Arial"/>
                <a:cs typeface="Arial"/>
              </a:rPr>
              <a:t>oss-bo</a:t>
            </a:r>
            <a:r>
              <a:rPr sz="3000" spc="-55" dirty="0">
                <a:solidFill>
                  <a:srgbClr val="42474C"/>
                </a:solidFill>
                <a:latin typeface="Arial"/>
                <a:cs typeface="Arial"/>
              </a:rPr>
              <a:t>r</a:t>
            </a:r>
            <a:r>
              <a:rPr sz="3000" dirty="0">
                <a:solidFill>
                  <a:srgbClr val="42474C"/>
                </a:solidFill>
                <a:latin typeface="Arial"/>
                <a:cs typeface="Arial"/>
              </a:rPr>
              <a:t>der business initiatives o</a:t>
            </a:r>
            <a:r>
              <a:rPr sz="3000" spc="-55" dirty="0">
                <a:solidFill>
                  <a:srgbClr val="42474C"/>
                </a:solidFill>
                <a:latin typeface="Arial"/>
                <a:cs typeface="Arial"/>
              </a:rPr>
              <a:t>f</a:t>
            </a:r>
            <a:r>
              <a:rPr sz="3000" dirty="0">
                <a:solidFill>
                  <a:srgbClr val="42474C"/>
                </a:solidFill>
                <a:latin typeface="Arial"/>
                <a:cs typeface="Arial"/>
              </a:rPr>
              <a:t>fer practical funding, information, advice and support to help SMEs.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8" y="739374"/>
            <a:ext cx="12297501" cy="973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570"/>
              </a:lnSpc>
              <a:tabLst>
                <a:tab pos="1081405" algn="l"/>
                <a:tab pos="1773555" algn="l"/>
                <a:tab pos="4587875" algn="l"/>
                <a:tab pos="8260080" algn="l"/>
              </a:tabLst>
            </a:pPr>
            <a:r>
              <a:rPr sz="6400" b="1" dirty="0">
                <a:solidFill>
                  <a:srgbClr val="42474C"/>
                </a:solidFill>
                <a:latin typeface="Arial"/>
                <a:cs typeface="Arial"/>
              </a:rPr>
              <a:t>At	a	glance	business	support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720001" y="3327832"/>
            <a:ext cx="3767454" cy="4893945"/>
            <a:chOff x="720001" y="3327832"/>
            <a:chExt cx="3767454" cy="4893945"/>
          </a:xfrm>
        </p:grpSpPr>
        <p:sp>
          <p:nvSpPr>
            <p:cNvPr id="5" name="object 5"/>
            <p:cNvSpPr/>
            <p:nvPr/>
          </p:nvSpPr>
          <p:spPr>
            <a:xfrm>
              <a:off x="720001" y="3327832"/>
              <a:ext cx="3767454" cy="4893945"/>
            </a:xfrm>
            <a:custGeom>
              <a:avLst/>
              <a:gdLst/>
              <a:ahLst/>
              <a:cxnLst/>
              <a:rect l="l" t="t" r="r" b="b"/>
              <a:pathLst>
                <a:path w="3767454" h="4893945">
                  <a:moveTo>
                    <a:pt x="0" y="4893894"/>
                  </a:moveTo>
                  <a:lnTo>
                    <a:pt x="3767124" y="4893894"/>
                  </a:lnTo>
                  <a:lnTo>
                    <a:pt x="3767124" y="0"/>
                  </a:lnTo>
                  <a:lnTo>
                    <a:pt x="0" y="0"/>
                  </a:lnTo>
                  <a:lnTo>
                    <a:pt x="0" y="4893894"/>
                  </a:lnTo>
                  <a:close/>
                </a:path>
              </a:pathLst>
            </a:custGeom>
            <a:solidFill>
              <a:srgbClr val="59367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51300" y="3459637"/>
              <a:ext cx="3523026" cy="3359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100" b="1" dirty="0">
                  <a:solidFill>
                    <a:srgbClr val="FFFFFF"/>
                  </a:solidFill>
                  <a:latin typeface="Arial"/>
                  <a:cs typeface="Arial"/>
                </a:rPr>
                <a:t>Sales &amp; Marketing</a:t>
              </a:r>
              <a:endParaRPr sz="2100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851300" y="3993037"/>
              <a:ext cx="3133725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45">
                <a:lnSpc>
                  <a:spcPct val="100000"/>
                </a:lnSpc>
                <a:tabLst>
                  <a:tab pos="372110" algn="l"/>
                </a:tabLst>
              </a:pPr>
              <a:r>
                <a:rPr lang="en-US" sz="1500" dirty="0" smtClean="0">
                  <a:solidFill>
                    <a:srgbClr val="F78F1E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lang="en-US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Sales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and marketing support - Acumen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51300" y="4666264"/>
              <a:ext cx="3176270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F78F1E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Sales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development support for small business - Elevate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851300" y="5339491"/>
              <a:ext cx="3281679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432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F78F1E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lang="en-GB" sz="15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Tender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workshops, training and mentoring </a:t>
              </a:r>
              <a:r>
                <a:rPr lang="en-US"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-</a:t>
              </a:r>
              <a:r>
                <a:rPr lang="en-US" sz="1500" dirty="0" smtClean="0">
                  <a:latin typeface="Arial"/>
                  <a:cs typeface="Arial"/>
                </a:rPr>
                <a:t> 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Go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-2-</a:t>
              </a:r>
              <a:r>
                <a:rPr sz="1500" b="1" spc="-170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ender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851300" y="6241318"/>
              <a:ext cx="2375535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F78F1E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Meet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the 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Buyer</a:t>
              </a:r>
              <a:r>
                <a:rPr lang="en-GB"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events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51300" y="6914545"/>
              <a:ext cx="3143885" cy="9239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F78F1E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spc="-140" dirty="0" smtClean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rade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accelerator voucher scheme for c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oss-bo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der business advice on legal, financial and 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egulation issues</a:t>
              </a:r>
              <a:endParaRPr sz="1500" dirty="0">
                <a:latin typeface="Arial"/>
                <a:cs typeface="Arial"/>
              </a:endParaRP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4647704" y="3327832"/>
            <a:ext cx="3767454" cy="4893945"/>
            <a:chOff x="4647704" y="3327832"/>
            <a:chExt cx="3767454" cy="4893945"/>
          </a:xfrm>
        </p:grpSpPr>
        <p:sp>
          <p:nvSpPr>
            <p:cNvPr id="6" name="object 6"/>
            <p:cNvSpPr/>
            <p:nvPr/>
          </p:nvSpPr>
          <p:spPr>
            <a:xfrm>
              <a:off x="4647704" y="3327832"/>
              <a:ext cx="3767454" cy="4893945"/>
            </a:xfrm>
            <a:custGeom>
              <a:avLst/>
              <a:gdLst/>
              <a:ahLst/>
              <a:cxnLst/>
              <a:rect l="l" t="t" r="r" b="b"/>
              <a:pathLst>
                <a:path w="3767454" h="4893945">
                  <a:moveTo>
                    <a:pt x="0" y="4893894"/>
                  </a:moveTo>
                  <a:lnTo>
                    <a:pt x="3767124" y="4893894"/>
                  </a:lnTo>
                  <a:lnTo>
                    <a:pt x="3767124" y="0"/>
                  </a:lnTo>
                  <a:lnTo>
                    <a:pt x="0" y="0"/>
                  </a:lnTo>
                  <a:lnTo>
                    <a:pt x="0" y="4893894"/>
                  </a:lnTo>
                  <a:close/>
                </a:path>
              </a:pathLst>
            </a:custGeom>
            <a:solidFill>
              <a:srgbClr val="567C33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4779691" y="3459637"/>
              <a:ext cx="3630303" cy="3231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100" b="1" dirty="0">
                  <a:solidFill>
                    <a:srgbClr val="FFFFFF"/>
                  </a:solidFill>
                  <a:latin typeface="Arial"/>
                  <a:cs typeface="Arial"/>
                </a:rPr>
                <a:t>Innovation &amp; Collaboration</a:t>
              </a:r>
              <a:endParaRPr sz="2100" dirty="0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779691" y="3993037"/>
              <a:ext cx="3108325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45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 smtClean="0">
                  <a:solidFill>
                    <a:srgbClr val="FCEE21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Company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-graduate-academic partnership - Fusion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779691" y="5041557"/>
              <a:ext cx="3115310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45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FCEE21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Business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transformation and strategic planning - Challenge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779691" y="6012718"/>
              <a:ext cx="3376929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45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FCEE21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Horizon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2020 supports - voucher scheme and information service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779691" y="6914545"/>
              <a:ext cx="3104515" cy="695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45" algn="just">
                <a:lnSpc>
                  <a:spcPct val="100000"/>
                </a:lnSpc>
              </a:pPr>
              <a:r>
                <a:rPr sz="1500" dirty="0">
                  <a:solidFill>
                    <a:srgbClr val="FCEE21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Innovation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events, workshops and maste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classes - All Island Innovation P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ogramme</a:t>
              </a:r>
              <a:endParaRPr sz="1500" dirty="0">
                <a:latin typeface="Arial"/>
                <a:cs typeface="Arial"/>
              </a:endParaRPr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8575408" y="3327832"/>
            <a:ext cx="3767454" cy="4893945"/>
            <a:chOff x="8575408" y="3327832"/>
            <a:chExt cx="3767454" cy="4893945"/>
          </a:xfrm>
        </p:grpSpPr>
        <p:sp>
          <p:nvSpPr>
            <p:cNvPr id="7" name="object 7"/>
            <p:cNvSpPr/>
            <p:nvPr/>
          </p:nvSpPr>
          <p:spPr>
            <a:xfrm>
              <a:off x="8575408" y="3327832"/>
              <a:ext cx="3767454" cy="4893945"/>
            </a:xfrm>
            <a:custGeom>
              <a:avLst/>
              <a:gdLst/>
              <a:ahLst/>
              <a:cxnLst/>
              <a:rect l="l" t="t" r="r" b="b"/>
              <a:pathLst>
                <a:path w="3767454" h="4893945">
                  <a:moveTo>
                    <a:pt x="0" y="4893894"/>
                  </a:moveTo>
                  <a:lnTo>
                    <a:pt x="3767124" y="4893894"/>
                  </a:lnTo>
                  <a:lnTo>
                    <a:pt x="3767124" y="0"/>
                  </a:lnTo>
                  <a:lnTo>
                    <a:pt x="0" y="0"/>
                  </a:lnTo>
                  <a:lnTo>
                    <a:pt x="0" y="4893894"/>
                  </a:lnTo>
                  <a:close/>
                </a:path>
              </a:pathLst>
            </a:custGeom>
            <a:solidFill>
              <a:srgbClr val="F78F1E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8733482" y="3459637"/>
              <a:ext cx="3514629" cy="3231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100" b="1" dirty="0">
                  <a:solidFill>
                    <a:srgbClr val="FFFFFF"/>
                  </a:solidFill>
                  <a:latin typeface="Arial"/>
                  <a:cs typeface="Arial"/>
                </a:rPr>
                <a:t>Equity Finance</a:t>
              </a:r>
              <a:endParaRPr sz="2100" dirty="0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8733483" y="3993037"/>
              <a:ext cx="2949575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C9DA2B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All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-island Seedco</a:t>
              </a:r>
              <a:r>
                <a:rPr sz="1500" b="1" spc="25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n Investor Readiness Competition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8733483" y="4666264"/>
              <a:ext cx="3101975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 smtClean="0">
                  <a:solidFill>
                    <a:srgbClr val="C9DA2B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Business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Angel Networks and Syndicate g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oups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8733483" y="5339491"/>
              <a:ext cx="3441065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C9DA2B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Equity advisor</a:t>
              </a:r>
              <a:r>
                <a:rPr lang="en-GB"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y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service</a:t>
              </a:r>
              <a:r>
                <a:rPr lang="en-GB"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-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one to one advice f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om our equity expert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8733483" y="6012718"/>
              <a:ext cx="2880360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C9DA2B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spc="-85" dirty="0" smtClean="0">
                  <a:solidFill>
                    <a:srgbClr val="FFFFFF"/>
                  </a:solidFill>
                  <a:latin typeface="Arial"/>
                  <a:cs typeface="Arial"/>
                </a:rPr>
                <a:t>V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entu</a:t>
              </a:r>
              <a:r>
                <a:rPr sz="1500" b="1" spc="-30" dirty="0" smtClean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Capital Confe</a:t>
              </a:r>
              <a:r>
                <a:rPr sz="1500" b="1" spc="-3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ence annual event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8733483" y="6685945"/>
              <a:ext cx="3422650" cy="46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marR="635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C9DA2B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Business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plan workshops, guides and events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8733483" y="7359172"/>
              <a:ext cx="3514629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C9DA2B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Regional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Equity Advisory clinics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8733483" y="7803799"/>
              <a:ext cx="3380740" cy="2308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60000" indent="-360000">
                <a:lnSpc>
                  <a:spcPct val="100000"/>
                </a:lnSpc>
                <a:tabLst>
                  <a:tab pos="372110" algn="l"/>
                </a:tabLst>
              </a:pPr>
              <a:r>
                <a:rPr sz="1500" dirty="0">
                  <a:solidFill>
                    <a:srgbClr val="C9DA2B"/>
                  </a:solidFill>
                  <a:latin typeface="Zapf Dingbats" charset="2"/>
                  <a:cs typeface="Zapf Dingbats" charset="2"/>
                </a:rPr>
                <a:t>n</a:t>
              </a:r>
              <a:r>
                <a:rPr sz="1500" dirty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 </a:t>
              </a:r>
              <a:r>
                <a:rPr lang="en-GB" sz="1500" dirty="0" smtClean="0">
                  <a:solidFill>
                    <a:srgbClr val="FFFFFF"/>
                  </a:solidFill>
                  <a:latin typeface="Zapf Dingbats" charset="2"/>
                  <a:cs typeface="Zapf Dingbats" charset="2"/>
                </a:rPr>
                <a:t>	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Ent</a:t>
              </a:r>
              <a:r>
                <a:rPr sz="1500" b="1" spc="-30" dirty="0" smtClean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ep</a:t>
              </a:r>
              <a:r>
                <a:rPr sz="1500" b="1" spc="-30" dirty="0" smtClean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5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eneurship </a:t>
              </a:r>
              <a:r>
                <a:rPr sz="1500" b="1" dirty="0">
                  <a:solidFill>
                    <a:srgbClr val="FFFFFF"/>
                  </a:solidFill>
                  <a:latin typeface="Arial"/>
                  <a:cs typeface="Arial"/>
                </a:rPr>
                <a:t>master classes</a:t>
              </a:r>
              <a:endParaRPr sz="1500" dirty="0">
                <a:latin typeface="Arial"/>
                <a:cs typeface="Arial"/>
              </a:endParaRPr>
            </a:p>
          </p:txBody>
        </p:sp>
      </p:grpSp>
      <p:sp>
        <p:nvSpPr>
          <p:cNvPr id="31" name="object 2"/>
          <p:cNvSpPr/>
          <p:nvPr/>
        </p:nvSpPr>
        <p:spPr>
          <a:xfrm>
            <a:off x="0" y="8915400"/>
            <a:ext cx="13004800" cy="838200"/>
          </a:xfrm>
          <a:custGeom>
            <a:avLst/>
            <a:gdLst/>
            <a:ahLst/>
            <a:cxnLst/>
            <a:rect l="l" t="t" r="r" b="b"/>
            <a:pathLst>
              <a:path w="12428855" h="8548370">
                <a:moveTo>
                  <a:pt x="0" y="8548204"/>
                </a:moveTo>
                <a:lnTo>
                  <a:pt x="12428778" y="8548204"/>
                </a:lnTo>
                <a:lnTo>
                  <a:pt x="12428778" y="0"/>
                </a:lnTo>
                <a:lnTo>
                  <a:pt x="0" y="0"/>
                </a:lnTo>
                <a:lnTo>
                  <a:pt x="0" y="8548204"/>
                </a:lnTo>
                <a:close/>
              </a:path>
            </a:pathLst>
          </a:custGeom>
          <a:solidFill>
            <a:srgbClr val="424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"/>
          <p:cNvSpPr/>
          <p:nvPr/>
        </p:nvSpPr>
        <p:spPr>
          <a:xfrm>
            <a:off x="10016066" y="9115975"/>
            <a:ext cx="364067" cy="365115"/>
          </a:xfrm>
          <a:custGeom>
            <a:avLst/>
            <a:gdLst/>
            <a:ahLst/>
            <a:cxnLst/>
            <a:rect l="l" t="t" r="r" b="b"/>
            <a:pathLst>
              <a:path w="440690" h="441959">
                <a:moveTo>
                  <a:pt x="222979" y="0"/>
                </a:moveTo>
                <a:lnTo>
                  <a:pt x="210166" y="0"/>
                </a:lnTo>
                <a:lnTo>
                  <a:pt x="184966" y="2539"/>
                </a:lnTo>
                <a:lnTo>
                  <a:pt x="136912" y="15239"/>
                </a:lnTo>
                <a:lnTo>
                  <a:pt x="93224" y="39369"/>
                </a:lnTo>
                <a:lnTo>
                  <a:pt x="55795" y="72389"/>
                </a:lnTo>
                <a:lnTo>
                  <a:pt x="32310" y="104139"/>
                </a:lnTo>
                <a:lnTo>
                  <a:pt x="10134" y="153669"/>
                </a:lnTo>
                <a:lnTo>
                  <a:pt x="491" y="204469"/>
                </a:lnTo>
                <a:lnTo>
                  <a:pt x="0" y="228599"/>
                </a:lnTo>
                <a:lnTo>
                  <a:pt x="2197" y="252729"/>
                </a:lnTo>
                <a:lnTo>
                  <a:pt x="14067" y="298449"/>
                </a:lnTo>
                <a:lnTo>
                  <a:pt x="34918" y="340359"/>
                </a:lnTo>
                <a:lnTo>
                  <a:pt x="63565" y="377189"/>
                </a:lnTo>
                <a:lnTo>
                  <a:pt x="98825" y="406399"/>
                </a:lnTo>
                <a:lnTo>
                  <a:pt x="139514" y="427989"/>
                </a:lnTo>
                <a:lnTo>
                  <a:pt x="184447" y="440689"/>
                </a:lnTo>
                <a:lnTo>
                  <a:pt x="208136" y="441959"/>
                </a:lnTo>
                <a:lnTo>
                  <a:pt x="232441" y="441959"/>
                </a:lnTo>
                <a:lnTo>
                  <a:pt x="257851" y="439419"/>
                </a:lnTo>
                <a:lnTo>
                  <a:pt x="270372" y="436879"/>
                </a:lnTo>
                <a:lnTo>
                  <a:pt x="294871" y="429259"/>
                </a:lnTo>
                <a:lnTo>
                  <a:pt x="269105" y="429259"/>
                </a:lnTo>
                <a:lnTo>
                  <a:pt x="245418" y="426719"/>
                </a:lnTo>
                <a:lnTo>
                  <a:pt x="194405" y="411479"/>
                </a:lnTo>
                <a:lnTo>
                  <a:pt x="167822" y="394969"/>
                </a:lnTo>
                <a:lnTo>
                  <a:pt x="135591" y="394969"/>
                </a:lnTo>
                <a:lnTo>
                  <a:pt x="106849" y="368299"/>
                </a:lnTo>
                <a:lnTo>
                  <a:pt x="84749" y="335279"/>
                </a:lnTo>
                <a:lnTo>
                  <a:pt x="69878" y="295909"/>
                </a:lnTo>
                <a:lnTo>
                  <a:pt x="62823" y="253999"/>
                </a:lnTo>
                <a:lnTo>
                  <a:pt x="62357" y="241299"/>
                </a:lnTo>
                <a:lnTo>
                  <a:pt x="62431" y="236219"/>
                </a:lnTo>
                <a:lnTo>
                  <a:pt x="66593" y="196849"/>
                </a:lnTo>
                <a:lnTo>
                  <a:pt x="80063" y="156209"/>
                </a:lnTo>
                <a:lnTo>
                  <a:pt x="102501" y="120649"/>
                </a:lnTo>
                <a:lnTo>
                  <a:pt x="130642" y="91439"/>
                </a:lnTo>
                <a:lnTo>
                  <a:pt x="163063" y="69849"/>
                </a:lnTo>
                <a:lnTo>
                  <a:pt x="198591" y="55879"/>
                </a:lnTo>
                <a:lnTo>
                  <a:pt x="223425" y="50799"/>
                </a:lnTo>
                <a:lnTo>
                  <a:pt x="362901" y="50799"/>
                </a:lnTo>
                <a:lnTo>
                  <a:pt x="352018" y="41909"/>
                </a:lnTo>
                <a:lnTo>
                  <a:pt x="340484" y="34289"/>
                </a:lnTo>
                <a:lnTo>
                  <a:pt x="301364" y="15239"/>
                </a:lnTo>
                <a:lnTo>
                  <a:pt x="275102" y="7619"/>
                </a:lnTo>
                <a:lnTo>
                  <a:pt x="248912" y="2539"/>
                </a:lnTo>
                <a:lnTo>
                  <a:pt x="222979" y="0"/>
                </a:lnTo>
                <a:close/>
              </a:path>
              <a:path w="440690" h="441959">
                <a:moveTo>
                  <a:pt x="306780" y="424179"/>
                </a:moveTo>
                <a:lnTo>
                  <a:pt x="298952" y="426719"/>
                </a:lnTo>
                <a:lnTo>
                  <a:pt x="289963" y="427989"/>
                </a:lnTo>
                <a:lnTo>
                  <a:pt x="279963" y="429259"/>
                </a:lnTo>
                <a:lnTo>
                  <a:pt x="294871" y="429259"/>
                </a:lnTo>
                <a:lnTo>
                  <a:pt x="306780" y="424179"/>
                </a:lnTo>
                <a:close/>
              </a:path>
              <a:path w="440690" h="441959">
                <a:moveTo>
                  <a:pt x="260066" y="190499"/>
                </a:moveTo>
                <a:lnTo>
                  <a:pt x="248587" y="190499"/>
                </a:lnTo>
                <a:lnTo>
                  <a:pt x="237138" y="191769"/>
                </a:lnTo>
                <a:lnTo>
                  <a:pt x="194098" y="210819"/>
                </a:lnTo>
                <a:lnTo>
                  <a:pt x="168153" y="240029"/>
                </a:lnTo>
                <a:lnTo>
                  <a:pt x="153544" y="288289"/>
                </a:lnTo>
                <a:lnTo>
                  <a:pt x="153461" y="300989"/>
                </a:lnTo>
                <a:lnTo>
                  <a:pt x="156357" y="313689"/>
                </a:lnTo>
                <a:lnTo>
                  <a:pt x="171180" y="349249"/>
                </a:lnTo>
                <a:lnTo>
                  <a:pt x="196051" y="378459"/>
                </a:lnTo>
                <a:lnTo>
                  <a:pt x="243606" y="403859"/>
                </a:lnTo>
                <a:lnTo>
                  <a:pt x="292017" y="411479"/>
                </a:lnTo>
                <a:lnTo>
                  <a:pt x="315146" y="408939"/>
                </a:lnTo>
                <a:lnTo>
                  <a:pt x="357540" y="392429"/>
                </a:lnTo>
                <a:lnTo>
                  <a:pt x="392502" y="361949"/>
                </a:lnTo>
                <a:lnTo>
                  <a:pt x="415549" y="317499"/>
                </a:lnTo>
                <a:lnTo>
                  <a:pt x="319633" y="317499"/>
                </a:lnTo>
                <a:lnTo>
                  <a:pt x="325109" y="308609"/>
                </a:lnTo>
                <a:lnTo>
                  <a:pt x="329479" y="298449"/>
                </a:lnTo>
                <a:lnTo>
                  <a:pt x="332565" y="287019"/>
                </a:lnTo>
                <a:lnTo>
                  <a:pt x="334188" y="275589"/>
                </a:lnTo>
                <a:lnTo>
                  <a:pt x="334167" y="262889"/>
                </a:lnTo>
                <a:lnTo>
                  <a:pt x="314083" y="217169"/>
                </a:lnTo>
                <a:lnTo>
                  <a:pt x="271452" y="193039"/>
                </a:lnTo>
                <a:lnTo>
                  <a:pt x="260066" y="190499"/>
                </a:lnTo>
                <a:close/>
              </a:path>
              <a:path w="440690" h="441959">
                <a:moveTo>
                  <a:pt x="259122" y="99059"/>
                </a:moveTo>
                <a:lnTo>
                  <a:pt x="246042" y="99059"/>
                </a:lnTo>
                <a:lnTo>
                  <a:pt x="220026" y="101599"/>
                </a:lnTo>
                <a:lnTo>
                  <a:pt x="182426" y="111759"/>
                </a:lnTo>
                <a:lnTo>
                  <a:pt x="148233" y="130809"/>
                </a:lnTo>
                <a:lnTo>
                  <a:pt x="137922" y="139699"/>
                </a:lnTo>
                <a:lnTo>
                  <a:pt x="128274" y="147319"/>
                </a:lnTo>
                <a:lnTo>
                  <a:pt x="104006" y="179069"/>
                </a:lnTo>
                <a:lnTo>
                  <a:pt x="85818" y="223519"/>
                </a:lnTo>
                <a:lnTo>
                  <a:pt x="80398" y="271779"/>
                </a:lnTo>
                <a:lnTo>
                  <a:pt x="81099" y="283209"/>
                </a:lnTo>
                <a:lnTo>
                  <a:pt x="92373" y="330199"/>
                </a:lnTo>
                <a:lnTo>
                  <a:pt x="109950" y="364489"/>
                </a:lnTo>
                <a:lnTo>
                  <a:pt x="135591" y="394969"/>
                </a:lnTo>
                <a:lnTo>
                  <a:pt x="167822" y="394969"/>
                </a:lnTo>
                <a:lnTo>
                  <a:pt x="157734" y="387349"/>
                </a:lnTo>
                <a:lnTo>
                  <a:pt x="146621" y="375919"/>
                </a:lnTo>
                <a:lnTo>
                  <a:pt x="125088" y="339089"/>
                </a:lnTo>
                <a:lnTo>
                  <a:pt x="113890" y="292099"/>
                </a:lnTo>
                <a:lnTo>
                  <a:pt x="113491" y="279399"/>
                </a:lnTo>
                <a:lnTo>
                  <a:pt x="114072" y="267969"/>
                </a:lnTo>
                <a:lnTo>
                  <a:pt x="126379" y="219709"/>
                </a:lnTo>
                <a:lnTo>
                  <a:pt x="147687" y="185419"/>
                </a:lnTo>
                <a:lnTo>
                  <a:pt x="185856" y="153669"/>
                </a:lnTo>
                <a:lnTo>
                  <a:pt x="232897" y="139699"/>
                </a:lnTo>
                <a:lnTo>
                  <a:pt x="362655" y="139699"/>
                </a:lnTo>
                <a:lnTo>
                  <a:pt x="361202" y="138429"/>
                </a:lnTo>
                <a:lnTo>
                  <a:pt x="322414" y="114299"/>
                </a:lnTo>
                <a:lnTo>
                  <a:pt x="272156" y="100329"/>
                </a:lnTo>
                <a:lnTo>
                  <a:pt x="259122" y="99059"/>
                </a:lnTo>
                <a:close/>
              </a:path>
              <a:path w="440690" h="441959">
                <a:moveTo>
                  <a:pt x="362655" y="139699"/>
                </a:moveTo>
                <a:lnTo>
                  <a:pt x="257454" y="139699"/>
                </a:lnTo>
                <a:lnTo>
                  <a:pt x="269690" y="140969"/>
                </a:lnTo>
                <a:lnTo>
                  <a:pt x="281783" y="143509"/>
                </a:lnTo>
                <a:lnTo>
                  <a:pt x="316342" y="160019"/>
                </a:lnTo>
                <a:lnTo>
                  <a:pt x="348787" y="193039"/>
                </a:lnTo>
                <a:lnTo>
                  <a:pt x="362140" y="236219"/>
                </a:lnTo>
                <a:lnTo>
                  <a:pt x="362248" y="246379"/>
                </a:lnTo>
                <a:lnTo>
                  <a:pt x="360936" y="257809"/>
                </a:lnTo>
                <a:lnTo>
                  <a:pt x="340195" y="299719"/>
                </a:lnTo>
                <a:lnTo>
                  <a:pt x="319633" y="317499"/>
                </a:lnTo>
                <a:lnTo>
                  <a:pt x="415549" y="317499"/>
                </a:lnTo>
                <a:lnTo>
                  <a:pt x="424006" y="279399"/>
                </a:lnTo>
                <a:lnTo>
                  <a:pt x="424664" y="267969"/>
                </a:lnTo>
                <a:lnTo>
                  <a:pt x="424542" y="257809"/>
                </a:lnTo>
                <a:lnTo>
                  <a:pt x="417352" y="217169"/>
                </a:lnTo>
                <a:lnTo>
                  <a:pt x="400347" y="181609"/>
                </a:lnTo>
                <a:lnTo>
                  <a:pt x="372823" y="148589"/>
                </a:lnTo>
                <a:lnTo>
                  <a:pt x="362655" y="139699"/>
                </a:lnTo>
                <a:close/>
              </a:path>
              <a:path w="440690" h="441959">
                <a:moveTo>
                  <a:pt x="362901" y="50799"/>
                </a:moveTo>
                <a:lnTo>
                  <a:pt x="262107" y="50799"/>
                </a:lnTo>
                <a:lnTo>
                  <a:pt x="274857" y="53339"/>
                </a:lnTo>
                <a:lnTo>
                  <a:pt x="287460" y="54609"/>
                </a:lnTo>
                <a:lnTo>
                  <a:pt x="299872" y="57149"/>
                </a:lnTo>
                <a:lnTo>
                  <a:pt x="312049" y="60959"/>
                </a:lnTo>
                <a:lnTo>
                  <a:pt x="323947" y="66039"/>
                </a:lnTo>
                <a:lnTo>
                  <a:pt x="335520" y="69849"/>
                </a:lnTo>
                <a:lnTo>
                  <a:pt x="370524" y="91439"/>
                </a:lnTo>
                <a:lnTo>
                  <a:pt x="399991" y="119379"/>
                </a:lnTo>
                <a:lnTo>
                  <a:pt x="422086" y="151129"/>
                </a:lnTo>
                <a:lnTo>
                  <a:pt x="440289" y="196849"/>
                </a:lnTo>
                <a:lnTo>
                  <a:pt x="438847" y="184149"/>
                </a:lnTo>
                <a:lnTo>
                  <a:pt x="425269" y="135889"/>
                </a:lnTo>
                <a:lnTo>
                  <a:pt x="407192" y="101599"/>
                </a:lnTo>
                <a:lnTo>
                  <a:pt x="399720" y="90169"/>
                </a:lnTo>
                <a:lnTo>
                  <a:pt x="391545" y="80009"/>
                </a:lnTo>
                <a:lnTo>
                  <a:pt x="382676" y="69849"/>
                </a:lnTo>
                <a:lnTo>
                  <a:pt x="373125" y="59689"/>
                </a:lnTo>
                <a:lnTo>
                  <a:pt x="362901" y="5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4"/>
          <p:cNvSpPr/>
          <p:nvPr/>
        </p:nvSpPr>
        <p:spPr>
          <a:xfrm>
            <a:off x="10439400" y="9213960"/>
            <a:ext cx="2273549" cy="22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5"/>
          <p:cNvSpPr/>
          <p:nvPr/>
        </p:nvSpPr>
        <p:spPr>
          <a:xfrm>
            <a:off x="589836" y="9302288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8915400"/>
            <a:ext cx="13004800" cy="838200"/>
          </a:xfrm>
          <a:custGeom>
            <a:avLst/>
            <a:gdLst/>
            <a:ahLst/>
            <a:cxnLst/>
            <a:rect l="l" t="t" r="r" b="b"/>
            <a:pathLst>
              <a:path w="12428855" h="8548370">
                <a:moveTo>
                  <a:pt x="0" y="8548204"/>
                </a:moveTo>
                <a:lnTo>
                  <a:pt x="12428778" y="8548204"/>
                </a:lnTo>
                <a:lnTo>
                  <a:pt x="12428778" y="0"/>
                </a:lnTo>
                <a:lnTo>
                  <a:pt x="0" y="0"/>
                </a:lnTo>
                <a:lnTo>
                  <a:pt x="0" y="8548204"/>
                </a:lnTo>
                <a:close/>
              </a:path>
            </a:pathLst>
          </a:custGeom>
          <a:solidFill>
            <a:srgbClr val="63457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0996" y="799593"/>
            <a:ext cx="7108825" cy="1585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endParaRPr lang="en-GB" sz="2400" b="1" dirty="0" smtClean="0">
              <a:solidFill>
                <a:srgbClr val="F78F1E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lang="en-GB" sz="3200" b="1" dirty="0" smtClean="0">
                <a:solidFill>
                  <a:srgbClr val="F78F1E"/>
                </a:solidFill>
                <a:latin typeface="Arial"/>
                <a:cs typeface="Arial"/>
              </a:rPr>
              <a:t>Elevate is aimed at businesses employing </a:t>
            </a:r>
            <a:r>
              <a:rPr lang="en-GB" sz="3200" b="1" u="sng" dirty="0" smtClean="0">
                <a:solidFill>
                  <a:srgbClr val="F78F1E"/>
                </a:solidFill>
                <a:latin typeface="Arial"/>
                <a:cs typeface="Arial"/>
              </a:rPr>
              <a:t>less than 10 people.</a:t>
            </a:r>
          </a:p>
        </p:txBody>
      </p:sp>
      <p:sp>
        <p:nvSpPr>
          <p:cNvPr id="14" name="object 3"/>
          <p:cNvSpPr/>
          <p:nvPr/>
        </p:nvSpPr>
        <p:spPr>
          <a:xfrm>
            <a:off x="10016066" y="9115975"/>
            <a:ext cx="364067" cy="365115"/>
          </a:xfrm>
          <a:custGeom>
            <a:avLst/>
            <a:gdLst/>
            <a:ahLst/>
            <a:cxnLst/>
            <a:rect l="l" t="t" r="r" b="b"/>
            <a:pathLst>
              <a:path w="440690" h="441959">
                <a:moveTo>
                  <a:pt x="222979" y="0"/>
                </a:moveTo>
                <a:lnTo>
                  <a:pt x="210166" y="0"/>
                </a:lnTo>
                <a:lnTo>
                  <a:pt x="184966" y="2539"/>
                </a:lnTo>
                <a:lnTo>
                  <a:pt x="136912" y="15239"/>
                </a:lnTo>
                <a:lnTo>
                  <a:pt x="93224" y="39369"/>
                </a:lnTo>
                <a:lnTo>
                  <a:pt x="55795" y="72389"/>
                </a:lnTo>
                <a:lnTo>
                  <a:pt x="32310" y="104139"/>
                </a:lnTo>
                <a:lnTo>
                  <a:pt x="10134" y="153669"/>
                </a:lnTo>
                <a:lnTo>
                  <a:pt x="491" y="204469"/>
                </a:lnTo>
                <a:lnTo>
                  <a:pt x="0" y="228599"/>
                </a:lnTo>
                <a:lnTo>
                  <a:pt x="2197" y="252729"/>
                </a:lnTo>
                <a:lnTo>
                  <a:pt x="14067" y="298449"/>
                </a:lnTo>
                <a:lnTo>
                  <a:pt x="34918" y="340359"/>
                </a:lnTo>
                <a:lnTo>
                  <a:pt x="63565" y="377189"/>
                </a:lnTo>
                <a:lnTo>
                  <a:pt x="98825" y="406399"/>
                </a:lnTo>
                <a:lnTo>
                  <a:pt x="139514" y="427989"/>
                </a:lnTo>
                <a:lnTo>
                  <a:pt x="184447" y="440689"/>
                </a:lnTo>
                <a:lnTo>
                  <a:pt x="208136" y="441959"/>
                </a:lnTo>
                <a:lnTo>
                  <a:pt x="232441" y="441959"/>
                </a:lnTo>
                <a:lnTo>
                  <a:pt x="257851" y="439419"/>
                </a:lnTo>
                <a:lnTo>
                  <a:pt x="270372" y="436879"/>
                </a:lnTo>
                <a:lnTo>
                  <a:pt x="294871" y="429259"/>
                </a:lnTo>
                <a:lnTo>
                  <a:pt x="269105" y="429259"/>
                </a:lnTo>
                <a:lnTo>
                  <a:pt x="245418" y="426719"/>
                </a:lnTo>
                <a:lnTo>
                  <a:pt x="194405" y="411479"/>
                </a:lnTo>
                <a:lnTo>
                  <a:pt x="167822" y="394969"/>
                </a:lnTo>
                <a:lnTo>
                  <a:pt x="135591" y="394969"/>
                </a:lnTo>
                <a:lnTo>
                  <a:pt x="106849" y="368299"/>
                </a:lnTo>
                <a:lnTo>
                  <a:pt x="84749" y="335279"/>
                </a:lnTo>
                <a:lnTo>
                  <a:pt x="69878" y="295909"/>
                </a:lnTo>
                <a:lnTo>
                  <a:pt x="62823" y="253999"/>
                </a:lnTo>
                <a:lnTo>
                  <a:pt x="62357" y="241299"/>
                </a:lnTo>
                <a:lnTo>
                  <a:pt x="62431" y="236219"/>
                </a:lnTo>
                <a:lnTo>
                  <a:pt x="66593" y="196849"/>
                </a:lnTo>
                <a:lnTo>
                  <a:pt x="80063" y="156209"/>
                </a:lnTo>
                <a:lnTo>
                  <a:pt x="102501" y="120649"/>
                </a:lnTo>
                <a:lnTo>
                  <a:pt x="130642" y="91439"/>
                </a:lnTo>
                <a:lnTo>
                  <a:pt x="163063" y="69849"/>
                </a:lnTo>
                <a:lnTo>
                  <a:pt x="198591" y="55879"/>
                </a:lnTo>
                <a:lnTo>
                  <a:pt x="223425" y="50799"/>
                </a:lnTo>
                <a:lnTo>
                  <a:pt x="362901" y="50799"/>
                </a:lnTo>
                <a:lnTo>
                  <a:pt x="352018" y="41909"/>
                </a:lnTo>
                <a:lnTo>
                  <a:pt x="340484" y="34289"/>
                </a:lnTo>
                <a:lnTo>
                  <a:pt x="301364" y="15239"/>
                </a:lnTo>
                <a:lnTo>
                  <a:pt x="275102" y="7619"/>
                </a:lnTo>
                <a:lnTo>
                  <a:pt x="248912" y="2539"/>
                </a:lnTo>
                <a:lnTo>
                  <a:pt x="222979" y="0"/>
                </a:lnTo>
                <a:close/>
              </a:path>
              <a:path w="440690" h="441959">
                <a:moveTo>
                  <a:pt x="306780" y="424179"/>
                </a:moveTo>
                <a:lnTo>
                  <a:pt x="298952" y="426719"/>
                </a:lnTo>
                <a:lnTo>
                  <a:pt x="289963" y="427989"/>
                </a:lnTo>
                <a:lnTo>
                  <a:pt x="279963" y="429259"/>
                </a:lnTo>
                <a:lnTo>
                  <a:pt x="294871" y="429259"/>
                </a:lnTo>
                <a:lnTo>
                  <a:pt x="306780" y="424179"/>
                </a:lnTo>
                <a:close/>
              </a:path>
              <a:path w="440690" h="441959">
                <a:moveTo>
                  <a:pt x="260066" y="190499"/>
                </a:moveTo>
                <a:lnTo>
                  <a:pt x="248587" y="190499"/>
                </a:lnTo>
                <a:lnTo>
                  <a:pt x="237138" y="191769"/>
                </a:lnTo>
                <a:lnTo>
                  <a:pt x="194098" y="210819"/>
                </a:lnTo>
                <a:lnTo>
                  <a:pt x="168153" y="240029"/>
                </a:lnTo>
                <a:lnTo>
                  <a:pt x="153544" y="288289"/>
                </a:lnTo>
                <a:lnTo>
                  <a:pt x="153461" y="300989"/>
                </a:lnTo>
                <a:lnTo>
                  <a:pt x="156357" y="313689"/>
                </a:lnTo>
                <a:lnTo>
                  <a:pt x="171180" y="349249"/>
                </a:lnTo>
                <a:lnTo>
                  <a:pt x="196051" y="378459"/>
                </a:lnTo>
                <a:lnTo>
                  <a:pt x="243606" y="403859"/>
                </a:lnTo>
                <a:lnTo>
                  <a:pt x="292017" y="411479"/>
                </a:lnTo>
                <a:lnTo>
                  <a:pt x="315146" y="408939"/>
                </a:lnTo>
                <a:lnTo>
                  <a:pt x="357540" y="392429"/>
                </a:lnTo>
                <a:lnTo>
                  <a:pt x="392502" y="361949"/>
                </a:lnTo>
                <a:lnTo>
                  <a:pt x="415549" y="317499"/>
                </a:lnTo>
                <a:lnTo>
                  <a:pt x="319633" y="317499"/>
                </a:lnTo>
                <a:lnTo>
                  <a:pt x="325109" y="308609"/>
                </a:lnTo>
                <a:lnTo>
                  <a:pt x="329479" y="298449"/>
                </a:lnTo>
                <a:lnTo>
                  <a:pt x="332565" y="287019"/>
                </a:lnTo>
                <a:lnTo>
                  <a:pt x="334188" y="275589"/>
                </a:lnTo>
                <a:lnTo>
                  <a:pt x="334167" y="262889"/>
                </a:lnTo>
                <a:lnTo>
                  <a:pt x="314083" y="217169"/>
                </a:lnTo>
                <a:lnTo>
                  <a:pt x="271452" y="193039"/>
                </a:lnTo>
                <a:lnTo>
                  <a:pt x="260066" y="190499"/>
                </a:lnTo>
                <a:close/>
              </a:path>
              <a:path w="440690" h="441959">
                <a:moveTo>
                  <a:pt x="259122" y="99059"/>
                </a:moveTo>
                <a:lnTo>
                  <a:pt x="246042" y="99059"/>
                </a:lnTo>
                <a:lnTo>
                  <a:pt x="220026" y="101599"/>
                </a:lnTo>
                <a:lnTo>
                  <a:pt x="182426" y="111759"/>
                </a:lnTo>
                <a:lnTo>
                  <a:pt x="148233" y="130809"/>
                </a:lnTo>
                <a:lnTo>
                  <a:pt x="137922" y="139699"/>
                </a:lnTo>
                <a:lnTo>
                  <a:pt x="128274" y="147319"/>
                </a:lnTo>
                <a:lnTo>
                  <a:pt x="104006" y="179069"/>
                </a:lnTo>
                <a:lnTo>
                  <a:pt x="85818" y="223519"/>
                </a:lnTo>
                <a:lnTo>
                  <a:pt x="80398" y="271779"/>
                </a:lnTo>
                <a:lnTo>
                  <a:pt x="81099" y="283209"/>
                </a:lnTo>
                <a:lnTo>
                  <a:pt x="92373" y="330199"/>
                </a:lnTo>
                <a:lnTo>
                  <a:pt x="109950" y="364489"/>
                </a:lnTo>
                <a:lnTo>
                  <a:pt x="135591" y="394969"/>
                </a:lnTo>
                <a:lnTo>
                  <a:pt x="167822" y="394969"/>
                </a:lnTo>
                <a:lnTo>
                  <a:pt x="157734" y="387349"/>
                </a:lnTo>
                <a:lnTo>
                  <a:pt x="146621" y="375919"/>
                </a:lnTo>
                <a:lnTo>
                  <a:pt x="125088" y="339089"/>
                </a:lnTo>
                <a:lnTo>
                  <a:pt x="113890" y="292099"/>
                </a:lnTo>
                <a:lnTo>
                  <a:pt x="113491" y="279399"/>
                </a:lnTo>
                <a:lnTo>
                  <a:pt x="114072" y="267969"/>
                </a:lnTo>
                <a:lnTo>
                  <a:pt x="126379" y="219709"/>
                </a:lnTo>
                <a:lnTo>
                  <a:pt x="147687" y="185419"/>
                </a:lnTo>
                <a:lnTo>
                  <a:pt x="185856" y="153669"/>
                </a:lnTo>
                <a:lnTo>
                  <a:pt x="232897" y="139699"/>
                </a:lnTo>
                <a:lnTo>
                  <a:pt x="362655" y="139699"/>
                </a:lnTo>
                <a:lnTo>
                  <a:pt x="361202" y="138429"/>
                </a:lnTo>
                <a:lnTo>
                  <a:pt x="322414" y="114299"/>
                </a:lnTo>
                <a:lnTo>
                  <a:pt x="272156" y="100329"/>
                </a:lnTo>
                <a:lnTo>
                  <a:pt x="259122" y="99059"/>
                </a:lnTo>
                <a:close/>
              </a:path>
              <a:path w="440690" h="441959">
                <a:moveTo>
                  <a:pt x="362655" y="139699"/>
                </a:moveTo>
                <a:lnTo>
                  <a:pt x="257454" y="139699"/>
                </a:lnTo>
                <a:lnTo>
                  <a:pt x="269690" y="140969"/>
                </a:lnTo>
                <a:lnTo>
                  <a:pt x="281783" y="143509"/>
                </a:lnTo>
                <a:lnTo>
                  <a:pt x="316342" y="160019"/>
                </a:lnTo>
                <a:lnTo>
                  <a:pt x="348787" y="193039"/>
                </a:lnTo>
                <a:lnTo>
                  <a:pt x="362140" y="236219"/>
                </a:lnTo>
                <a:lnTo>
                  <a:pt x="362248" y="246379"/>
                </a:lnTo>
                <a:lnTo>
                  <a:pt x="360936" y="257809"/>
                </a:lnTo>
                <a:lnTo>
                  <a:pt x="340195" y="299719"/>
                </a:lnTo>
                <a:lnTo>
                  <a:pt x="319633" y="317499"/>
                </a:lnTo>
                <a:lnTo>
                  <a:pt x="415549" y="317499"/>
                </a:lnTo>
                <a:lnTo>
                  <a:pt x="424006" y="279399"/>
                </a:lnTo>
                <a:lnTo>
                  <a:pt x="424664" y="267969"/>
                </a:lnTo>
                <a:lnTo>
                  <a:pt x="424542" y="257809"/>
                </a:lnTo>
                <a:lnTo>
                  <a:pt x="417352" y="217169"/>
                </a:lnTo>
                <a:lnTo>
                  <a:pt x="400347" y="181609"/>
                </a:lnTo>
                <a:lnTo>
                  <a:pt x="372823" y="148589"/>
                </a:lnTo>
                <a:lnTo>
                  <a:pt x="362655" y="139699"/>
                </a:lnTo>
                <a:close/>
              </a:path>
              <a:path w="440690" h="441959">
                <a:moveTo>
                  <a:pt x="362901" y="50799"/>
                </a:moveTo>
                <a:lnTo>
                  <a:pt x="262107" y="50799"/>
                </a:lnTo>
                <a:lnTo>
                  <a:pt x="274857" y="53339"/>
                </a:lnTo>
                <a:lnTo>
                  <a:pt x="287460" y="54609"/>
                </a:lnTo>
                <a:lnTo>
                  <a:pt x="299872" y="57149"/>
                </a:lnTo>
                <a:lnTo>
                  <a:pt x="312049" y="60959"/>
                </a:lnTo>
                <a:lnTo>
                  <a:pt x="323947" y="66039"/>
                </a:lnTo>
                <a:lnTo>
                  <a:pt x="335520" y="69849"/>
                </a:lnTo>
                <a:lnTo>
                  <a:pt x="370524" y="91439"/>
                </a:lnTo>
                <a:lnTo>
                  <a:pt x="399991" y="119379"/>
                </a:lnTo>
                <a:lnTo>
                  <a:pt x="422086" y="151129"/>
                </a:lnTo>
                <a:lnTo>
                  <a:pt x="440289" y="196849"/>
                </a:lnTo>
                <a:lnTo>
                  <a:pt x="438847" y="184149"/>
                </a:lnTo>
                <a:lnTo>
                  <a:pt x="425269" y="135889"/>
                </a:lnTo>
                <a:lnTo>
                  <a:pt x="407192" y="101599"/>
                </a:lnTo>
                <a:lnTo>
                  <a:pt x="399720" y="90169"/>
                </a:lnTo>
                <a:lnTo>
                  <a:pt x="391545" y="80009"/>
                </a:lnTo>
                <a:lnTo>
                  <a:pt x="382676" y="69849"/>
                </a:lnTo>
                <a:lnTo>
                  <a:pt x="373125" y="59689"/>
                </a:lnTo>
                <a:lnTo>
                  <a:pt x="362901" y="5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10439400" y="9213960"/>
            <a:ext cx="2273549" cy="224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589836" y="9302288"/>
            <a:ext cx="1986813" cy="157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pSp>
        <p:nvGrpSpPr>
          <p:cNvPr id="2" name="Group 20"/>
          <p:cNvGrpSpPr/>
          <p:nvPr/>
        </p:nvGrpSpPr>
        <p:grpSpPr>
          <a:xfrm>
            <a:off x="-1" y="903046"/>
            <a:ext cx="4529543" cy="3569853"/>
            <a:chOff x="-1058305" y="903046"/>
            <a:chExt cx="5587848" cy="3569853"/>
          </a:xfrm>
        </p:grpSpPr>
        <p:sp>
          <p:nvSpPr>
            <p:cNvPr id="22" name="Pentagon 21"/>
            <p:cNvSpPr/>
            <p:nvPr/>
          </p:nvSpPr>
          <p:spPr>
            <a:xfrm>
              <a:off x="-1058305" y="903046"/>
              <a:ext cx="5587848" cy="3569853"/>
            </a:xfrm>
            <a:prstGeom prst="homePlate">
              <a:avLst>
                <a:gd name="adj" fmla="val 31818"/>
              </a:avLst>
            </a:prstGeom>
            <a:solidFill>
              <a:srgbClr val="6345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3" name="object 9"/>
            <p:cNvSpPr txBox="1"/>
            <p:nvPr/>
          </p:nvSpPr>
          <p:spPr>
            <a:xfrm>
              <a:off x="-33762" y="1561013"/>
              <a:ext cx="3457359" cy="20774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>
                <a:lnSpc>
                  <a:spcPts val="5400"/>
                </a:lnSpc>
                <a:tabLst>
                  <a:tab pos="1980564" algn="l"/>
                </a:tabLst>
              </a:pPr>
              <a:r>
                <a:rPr lang="en-US" sz="3600" b="1" dirty="0" smtClean="0">
                  <a:solidFill>
                    <a:srgbClr val="FFFFFF"/>
                  </a:solidFill>
                  <a:latin typeface="Arial"/>
                  <a:cs typeface="Arial"/>
                </a:rPr>
                <a:t>Cross border sales </a:t>
              </a:r>
              <a:r>
                <a:rPr lang="en-US" sz="5400" b="1" dirty="0" smtClean="0">
                  <a:solidFill>
                    <a:srgbClr val="F78F1E"/>
                  </a:solidFill>
                  <a:latin typeface="Arial"/>
                  <a:cs typeface="Arial"/>
                </a:rPr>
                <a:t>Elevate</a:t>
              </a:r>
              <a:endParaRPr lang="en-US" sz="5400" dirty="0" smtClean="0"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43400" y="3200400"/>
            <a:ext cx="7758113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95" marR="6350" indent="-240029" algn="just">
              <a:lnSpc>
                <a:spcPct val="111100"/>
              </a:lnSpc>
              <a:buFont typeface="Arial" pitchFamily="34" charset="0"/>
              <a:buChar char="•"/>
            </a:pPr>
            <a:r>
              <a:rPr lang="en-GB" sz="3000" dirty="0" smtClean="0">
                <a:latin typeface="Arial"/>
                <a:cs typeface="Arial"/>
              </a:rPr>
              <a:t>Whole rationale for Elevate is to help small businesses to “dip their toes in the water” in NI.</a:t>
            </a:r>
          </a:p>
          <a:p>
            <a:pPr marL="252095" marR="6350" indent="-240029" algn="just">
              <a:lnSpc>
                <a:spcPct val="111100"/>
              </a:lnSpc>
              <a:buFont typeface="Arial" pitchFamily="34" charset="0"/>
              <a:buChar char="•"/>
            </a:pPr>
            <a:endParaRPr lang="en-GB" sz="3000" dirty="0" smtClean="0">
              <a:latin typeface="Arial"/>
              <a:cs typeface="Arial"/>
            </a:endParaRPr>
          </a:p>
          <a:p>
            <a:pPr marL="252095" marR="6350" indent="-240029" algn="just">
              <a:lnSpc>
                <a:spcPct val="111100"/>
              </a:lnSpc>
              <a:buFont typeface="Arial" pitchFamily="34" charset="0"/>
              <a:buChar char="•"/>
            </a:pPr>
            <a:r>
              <a:rPr lang="en-GB" sz="3000" dirty="0" smtClean="0">
                <a:latin typeface="Arial"/>
                <a:cs typeface="Arial"/>
              </a:rPr>
              <a:t> Up to </a:t>
            </a:r>
            <a:r>
              <a:rPr lang="en-GB" sz="3000" b="1" dirty="0" smtClean="0">
                <a:latin typeface="Arial"/>
                <a:cs typeface="Arial"/>
              </a:rPr>
              <a:t>€5,900 </a:t>
            </a:r>
            <a:r>
              <a:rPr lang="en-GB" sz="3000" dirty="0" smtClean="0">
                <a:latin typeface="Arial"/>
                <a:cs typeface="Arial"/>
              </a:rPr>
              <a:t>worth of advice and assistance f</a:t>
            </a:r>
            <a:r>
              <a:rPr lang="en-GB" sz="3000" spc="-45" dirty="0" smtClean="0">
                <a:latin typeface="Arial"/>
                <a:cs typeface="Arial"/>
              </a:rPr>
              <a:t>r</a:t>
            </a:r>
            <a:r>
              <a:rPr lang="en-GB" sz="3000" dirty="0" smtClean="0">
                <a:latin typeface="Arial"/>
                <a:cs typeface="Arial"/>
              </a:rPr>
              <a:t>om an experienced market expert is available – </a:t>
            </a:r>
            <a:r>
              <a:rPr lang="en-GB" sz="3000" b="1" dirty="0" smtClean="0">
                <a:latin typeface="Arial"/>
                <a:cs typeface="Arial"/>
              </a:rPr>
              <a:t>NO CHARGE </a:t>
            </a:r>
            <a:r>
              <a:rPr lang="en-GB" sz="3000" dirty="0" smtClean="0">
                <a:latin typeface="Arial"/>
                <a:cs typeface="Arial"/>
              </a:rPr>
              <a:t>to successful applicants.</a:t>
            </a:r>
          </a:p>
          <a:p>
            <a:pPr marL="252095" marR="6350" indent="-240029" algn="just">
              <a:lnSpc>
                <a:spcPct val="111100"/>
              </a:lnSpc>
              <a:buFont typeface="Arial" pitchFamily="34" charset="0"/>
              <a:buChar char="•"/>
            </a:pPr>
            <a:endParaRPr lang="en-GB" sz="3000" dirty="0" smtClean="0">
              <a:latin typeface="Arial"/>
              <a:cs typeface="Arial"/>
            </a:endParaRPr>
          </a:p>
          <a:p>
            <a:pPr marL="252095" marR="6350" indent="-240029" algn="just">
              <a:lnSpc>
                <a:spcPct val="111100"/>
              </a:lnSpc>
              <a:buFont typeface="Arial" pitchFamily="34" charset="0"/>
              <a:buChar char="•"/>
            </a:pPr>
            <a:r>
              <a:rPr lang="en-GB" sz="3000" dirty="0" smtClean="0">
                <a:latin typeface="Arial"/>
                <a:cs typeface="Arial"/>
              </a:rPr>
              <a:t>Visit </a:t>
            </a:r>
            <a:r>
              <a:rPr lang="en-GB" sz="3000" b="1" dirty="0" smtClean="0">
                <a:latin typeface="Arial"/>
                <a:cs typeface="Arial"/>
              </a:rPr>
              <a:t>www.intertradei</a:t>
            </a:r>
            <a:r>
              <a:rPr lang="en-GB" sz="3000" b="1" spc="-45" dirty="0" smtClean="0">
                <a:latin typeface="Arial"/>
                <a:cs typeface="Arial"/>
              </a:rPr>
              <a:t>r</a:t>
            </a:r>
            <a:r>
              <a:rPr lang="en-GB" sz="3000" b="1" dirty="0" smtClean="0">
                <a:latin typeface="Arial"/>
                <a:cs typeface="Arial"/>
              </a:rPr>
              <a:t>eland.com/elevate</a:t>
            </a:r>
            <a:endParaRPr lang="en-GB" sz="3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502</Words>
  <Application>Microsoft Office PowerPoint</Application>
  <PresentationFormat>Custom</PresentationFormat>
  <Paragraphs>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Moore</dc:creator>
  <cp:lastModifiedBy>geraldine.manning</cp:lastModifiedBy>
  <cp:revision>60</cp:revision>
  <dcterms:created xsi:type="dcterms:W3CDTF">2013-11-11T06:51:21Z</dcterms:created>
  <dcterms:modified xsi:type="dcterms:W3CDTF">2014-09-08T16:01:17Z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2013-11-06T00:00:00Z</vt:filetime>
  </property>
  <property fmtid="{D5CDD505-2E9C-101B-9397-08002B2CF9AE}" pid="3" name="LastSaved">
    <vt:filetime>2013-11-11T00:00:00Z</vt:filetime>
  </property>
</Properties>
</file>